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Century Gothic"/>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bold.fntdata"/><Relationship Id="rId25" Type="http://schemas.openxmlformats.org/officeDocument/2006/relationships/font" Target="fonts/CenturyGothic-regular.fntdata"/><Relationship Id="rId28" Type="http://schemas.openxmlformats.org/officeDocument/2006/relationships/font" Target="fonts/CenturyGothic-boldItalic.fntdata"/><Relationship Id="rId27" Type="http://schemas.openxmlformats.org/officeDocument/2006/relationships/font" Target="fonts/CenturyGothic-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fa1eb472a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fa1eb472a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fa1eb472a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fa1eb472a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a1eb472a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fa1eb472a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fa1eb472a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fa1eb472a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fa40d167f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fa40d167f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fa1eb472a0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fa1eb472a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fa1eb472a0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fa1eb472a0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fa1eb472a0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fa1eb472a0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fa1eb472a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fa1eb472a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fa1eb472a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fa1eb472a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fa1eb472a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fa1eb472a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fa1eb472a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fa1eb472a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a1eb472a0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fa1eb472a0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a40d167f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fa40d167f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fa1eb472a0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fa1eb472a0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fa1eb472a0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fa1eb472a0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fa1eb472a0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fa1eb472a0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fa1eb472a0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fa1eb472a0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55" name="Google Shape;55;p13"/>
          <p:cNvPicPr preferRelativeResize="0"/>
          <p:nvPr/>
        </p:nvPicPr>
        <p:blipFill>
          <a:blip r:embed="rId4">
            <a:alphaModFix/>
          </a:blip>
          <a:stretch>
            <a:fillRect/>
          </a:stretch>
        </p:blipFill>
        <p:spPr>
          <a:xfrm>
            <a:off x="3462625" y="1345525"/>
            <a:ext cx="2019300" cy="1895475"/>
          </a:xfrm>
          <a:prstGeom prst="rect">
            <a:avLst/>
          </a:prstGeom>
          <a:noFill/>
          <a:ln>
            <a:noFill/>
          </a:ln>
        </p:spPr>
      </p:pic>
      <p:sp>
        <p:nvSpPr>
          <p:cNvPr id="56" name="Google Shape;56;p13"/>
          <p:cNvSpPr txBox="1"/>
          <p:nvPr/>
        </p:nvSpPr>
        <p:spPr>
          <a:xfrm>
            <a:off x="1651675" y="377100"/>
            <a:ext cx="5641200" cy="107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600">
                <a:solidFill>
                  <a:schemeClr val="dk1"/>
                </a:solidFill>
                <a:latin typeface="Century Gothic"/>
                <a:ea typeface="Century Gothic"/>
                <a:cs typeface="Century Gothic"/>
                <a:sym typeface="Century Gothic"/>
              </a:rPr>
              <a:t>Welcome to Year 2</a:t>
            </a:r>
            <a:endParaRPr sz="4600">
              <a:solidFill>
                <a:schemeClr val="dk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62" name="Google Shape;62;p14"/>
          <p:cNvSpPr txBox="1"/>
          <p:nvPr/>
        </p:nvSpPr>
        <p:spPr>
          <a:xfrm>
            <a:off x="60325" y="60325"/>
            <a:ext cx="9020100" cy="5015400"/>
          </a:xfrm>
          <a:prstGeom prst="rect">
            <a:avLst/>
          </a:prstGeom>
          <a:noFill/>
          <a:ln>
            <a:noFill/>
          </a:ln>
        </p:spPr>
        <p:txBody>
          <a:bodyPr anchorCtr="0" anchor="t" bIns="91425" lIns="91425" spcFirstLastPara="1" rIns="91425" wrap="square" tIns="91425">
            <a:noAutofit/>
          </a:bodyPr>
          <a:lstStyle/>
          <a:p>
            <a:pPr indent="0" lvl="0" marL="0" marR="746820" rtl="0" algn="l">
              <a:lnSpc>
                <a:spcPct val="99960"/>
              </a:lnSpc>
              <a:spcBef>
                <a:spcPts val="0"/>
              </a:spcBef>
              <a:spcAft>
                <a:spcPts val="0"/>
              </a:spcAft>
              <a:buNone/>
            </a:pPr>
            <a:r>
              <a:rPr lang="en" sz="2500">
                <a:solidFill>
                  <a:schemeClr val="dk1"/>
                </a:solidFill>
                <a:latin typeface="Century Gothic"/>
                <a:ea typeface="Century Gothic"/>
                <a:cs typeface="Century Gothic"/>
                <a:sym typeface="Century Gothic"/>
              </a:rPr>
              <a:t>A little about me… </a:t>
            </a:r>
            <a:endParaRPr sz="2500">
              <a:solidFill>
                <a:schemeClr val="dk1"/>
              </a:solidFill>
              <a:latin typeface="Century Gothic"/>
              <a:ea typeface="Century Gothic"/>
              <a:cs typeface="Century Gothic"/>
              <a:sym typeface="Century Gothic"/>
            </a:endParaRPr>
          </a:p>
          <a:p>
            <a:pPr indent="0" lvl="0" marL="0" marR="746820" rtl="0" algn="l">
              <a:lnSpc>
                <a:spcPct val="99960"/>
              </a:lnSpc>
              <a:spcBef>
                <a:spcPts val="0"/>
              </a:spcBef>
              <a:spcAft>
                <a:spcPts val="0"/>
              </a:spcAft>
              <a:buNone/>
            </a:pPr>
            <a:r>
              <a:t/>
            </a:r>
            <a:endParaRPr sz="2500">
              <a:solidFill>
                <a:schemeClr val="dk1"/>
              </a:solidFill>
              <a:latin typeface="Century Gothic"/>
              <a:ea typeface="Century Gothic"/>
              <a:cs typeface="Century Gothic"/>
              <a:sym typeface="Century Gothic"/>
            </a:endParaRPr>
          </a:p>
          <a:p>
            <a:pPr indent="0" lvl="0" marL="0" marR="746820" rtl="0" algn="l">
              <a:lnSpc>
                <a:spcPct val="99960"/>
              </a:lnSpc>
              <a:spcBef>
                <a:spcPts val="0"/>
              </a:spcBef>
              <a:spcAft>
                <a:spcPts val="0"/>
              </a:spcAft>
              <a:buClr>
                <a:schemeClr val="dk1"/>
              </a:buClr>
              <a:buSzPts val="1100"/>
              <a:buFont typeface="Arial"/>
              <a:buNone/>
            </a:pPr>
            <a:r>
              <a:rPr lang="en" sz="2200">
                <a:solidFill>
                  <a:schemeClr val="dk1"/>
                </a:solidFill>
                <a:latin typeface="Century Gothic"/>
                <a:ea typeface="Century Gothic"/>
                <a:cs typeface="Century Gothic"/>
                <a:sym typeface="Century Gothic"/>
              </a:rPr>
              <a:t>I’m not from the local area. I’m from Southport, near Liverpool.  </a:t>
            </a:r>
            <a:endParaRPr sz="2200">
              <a:solidFill>
                <a:schemeClr val="dk1"/>
              </a:solidFill>
              <a:latin typeface="Century Gothic"/>
              <a:ea typeface="Century Gothic"/>
              <a:cs typeface="Century Gothic"/>
              <a:sym typeface="Century Gothic"/>
            </a:endParaRPr>
          </a:p>
          <a:p>
            <a:pPr indent="0" lvl="0" marL="0" marR="365502" rtl="0" algn="l">
              <a:lnSpc>
                <a:spcPct val="99960"/>
              </a:lnSpc>
              <a:spcBef>
                <a:spcPts val="3084"/>
              </a:spcBef>
              <a:spcAft>
                <a:spcPts val="0"/>
              </a:spcAft>
              <a:buClr>
                <a:schemeClr val="dk1"/>
              </a:buClr>
              <a:buSzPts val="1100"/>
              <a:buFont typeface="Arial"/>
              <a:buNone/>
            </a:pPr>
            <a:r>
              <a:rPr lang="en" sz="2200">
                <a:solidFill>
                  <a:schemeClr val="dk1"/>
                </a:solidFill>
                <a:latin typeface="Century Gothic"/>
                <a:ea typeface="Century Gothic"/>
                <a:cs typeface="Century Gothic"/>
                <a:sym typeface="Century Gothic"/>
              </a:rPr>
              <a:t>I support Liverpool but my husband is a Spurs supporter - so  I’ll allow these football kits but that’s it!!  </a:t>
            </a:r>
            <a:endParaRPr sz="2200">
              <a:solidFill>
                <a:schemeClr val="dk1"/>
              </a:solidFill>
              <a:latin typeface="Century Gothic"/>
              <a:ea typeface="Century Gothic"/>
              <a:cs typeface="Century Gothic"/>
              <a:sym typeface="Century Gothic"/>
            </a:endParaRPr>
          </a:p>
          <a:p>
            <a:pPr indent="0" lvl="0" marL="0" rtl="0" algn="l">
              <a:spcBef>
                <a:spcPts val="3084"/>
              </a:spcBef>
              <a:spcAft>
                <a:spcPts val="0"/>
              </a:spcAft>
              <a:buNone/>
            </a:pPr>
            <a:r>
              <a:rPr lang="en" sz="2200">
                <a:solidFill>
                  <a:schemeClr val="dk1"/>
                </a:solidFill>
                <a:latin typeface="Century Gothic"/>
                <a:ea typeface="Century Gothic"/>
                <a:cs typeface="Century Gothic"/>
                <a:sym typeface="Century Gothic"/>
              </a:rPr>
              <a:t>I have 2 children, Tess and Flynn.  Tess is 7 and Flynn is 4. So like you I spent my summer holiday going around zoos, farms, parks.</a:t>
            </a:r>
            <a:endParaRPr sz="2200">
              <a:solidFill>
                <a:schemeClr val="dk1"/>
              </a:solidFill>
              <a:latin typeface="Century Gothic"/>
              <a:ea typeface="Century Gothic"/>
              <a:cs typeface="Century Gothic"/>
              <a:sym typeface="Century Gothic"/>
            </a:endParaRPr>
          </a:p>
          <a:p>
            <a:pPr indent="0" lvl="0" marL="0" rtl="0" algn="l">
              <a:spcBef>
                <a:spcPts val="3084"/>
              </a:spcBef>
              <a:spcAft>
                <a:spcPts val="0"/>
              </a:spcAft>
              <a:buClr>
                <a:schemeClr val="dk1"/>
              </a:buClr>
              <a:buSzPts val="1100"/>
              <a:buFont typeface="Arial"/>
              <a:buNone/>
            </a:pPr>
            <a:r>
              <a:rPr lang="en" sz="2200">
                <a:solidFill>
                  <a:schemeClr val="dk1"/>
                </a:solidFill>
                <a:latin typeface="Century Gothic"/>
                <a:ea typeface="Century Gothic"/>
                <a:cs typeface="Century Gothic"/>
                <a:sym typeface="Century Gothic"/>
              </a:rPr>
              <a:t>I have been teaching for 13 years and have spent most of that in either year 5 or year 6, however I did teach year 2 last year- so I am pretty familiar with the curriculum.  </a:t>
            </a:r>
            <a:endParaRPr sz="22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22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pic>
        <p:nvPicPr>
          <p:cNvPr id="67" name="Google Shape;67;p15"/>
          <p:cNvPicPr preferRelativeResize="0"/>
          <p:nvPr/>
        </p:nvPicPr>
        <p:blipFill>
          <a:blip r:embed="rId3">
            <a:alphaModFix/>
          </a:blip>
          <a:stretch>
            <a:fillRect/>
          </a:stretch>
        </p:blipFill>
        <p:spPr>
          <a:xfrm>
            <a:off x="0" y="0"/>
            <a:ext cx="9144000" cy="5143500"/>
          </a:xfrm>
          <a:prstGeom prst="rect">
            <a:avLst/>
          </a:prstGeom>
          <a:noFill/>
          <a:ln>
            <a:noFill/>
          </a:ln>
        </p:spPr>
      </p:pic>
      <p:sp>
        <p:nvSpPr>
          <p:cNvPr id="68" name="Google Shape;68;p15"/>
          <p:cNvSpPr txBox="1"/>
          <p:nvPr/>
        </p:nvSpPr>
        <p:spPr>
          <a:xfrm>
            <a:off x="75425" y="90500"/>
            <a:ext cx="9020100" cy="4932300"/>
          </a:xfrm>
          <a:prstGeom prst="rect">
            <a:avLst/>
          </a:prstGeom>
          <a:noFill/>
          <a:ln>
            <a:noFill/>
          </a:ln>
        </p:spPr>
        <p:txBody>
          <a:bodyPr anchorCtr="0" anchor="t" bIns="91425" lIns="91425" spcFirstLastPara="1" rIns="91425" wrap="square" tIns="91425">
            <a:noAutofit/>
          </a:bodyPr>
          <a:lstStyle/>
          <a:p>
            <a:pPr indent="0" lvl="0" marL="0" marR="501250" rtl="0" algn="l">
              <a:lnSpc>
                <a:spcPct val="99960"/>
              </a:lnSpc>
              <a:spcBef>
                <a:spcPts val="87"/>
              </a:spcBef>
              <a:spcAft>
                <a:spcPts val="0"/>
              </a:spcAft>
              <a:buNone/>
            </a:pPr>
            <a:r>
              <a:rPr lang="en" sz="2400">
                <a:solidFill>
                  <a:schemeClr val="dk1"/>
                </a:solidFill>
                <a:latin typeface="Century Gothic"/>
                <a:ea typeface="Century Gothic"/>
                <a:cs typeface="Century Gothic"/>
                <a:sym typeface="Century Gothic"/>
              </a:rPr>
              <a:t>This is my 6th year teaching at St Bernadette’s.  </a:t>
            </a:r>
            <a:endParaRPr sz="2400">
              <a:solidFill>
                <a:schemeClr val="dk1"/>
              </a:solidFill>
              <a:latin typeface="Century Gothic"/>
              <a:ea typeface="Century Gothic"/>
              <a:cs typeface="Century Gothic"/>
              <a:sym typeface="Century Gothic"/>
            </a:endParaRPr>
          </a:p>
          <a:p>
            <a:pPr indent="0" lvl="0" marL="0" marR="501250" rtl="0" algn="l">
              <a:lnSpc>
                <a:spcPct val="99960"/>
              </a:lnSpc>
              <a:spcBef>
                <a:spcPts val="87"/>
              </a:spcBef>
              <a:spcAft>
                <a:spcPts val="0"/>
              </a:spcAft>
              <a:buNone/>
            </a:pPr>
            <a:r>
              <a:t/>
            </a:r>
            <a:endParaRPr sz="2400">
              <a:solidFill>
                <a:schemeClr val="dk1"/>
              </a:solidFill>
              <a:latin typeface="Century Gothic"/>
              <a:ea typeface="Century Gothic"/>
              <a:cs typeface="Century Gothic"/>
              <a:sym typeface="Century Gothic"/>
            </a:endParaRPr>
          </a:p>
          <a:p>
            <a:pPr indent="0" lvl="0" marL="0" marR="501250" rtl="0" algn="l">
              <a:lnSpc>
                <a:spcPct val="99960"/>
              </a:lnSpc>
              <a:spcBef>
                <a:spcPts val="87"/>
              </a:spcBef>
              <a:spcAft>
                <a:spcPts val="0"/>
              </a:spcAft>
              <a:buClr>
                <a:schemeClr val="dk1"/>
              </a:buClr>
              <a:buSzPts val="1100"/>
              <a:buFont typeface="Arial"/>
              <a:buNone/>
            </a:pPr>
            <a:r>
              <a:rPr lang="en" sz="2400">
                <a:solidFill>
                  <a:schemeClr val="dk1"/>
                </a:solidFill>
                <a:latin typeface="Century Gothic"/>
                <a:ea typeface="Century Gothic"/>
                <a:cs typeface="Century Gothic"/>
                <a:sym typeface="Century Gothic"/>
              </a:rPr>
              <a:t>However I am still navigating being both parent and teacher. Tess has just started year 3 and Flynn has just started Reception, so I do understand how it feels to be a parent and </a:t>
            </a:r>
            <a:r>
              <a:rPr lang="en" sz="2400">
                <a:solidFill>
                  <a:schemeClr val="dk1"/>
                </a:solidFill>
                <a:latin typeface="Century Gothic"/>
                <a:ea typeface="Century Gothic"/>
                <a:cs typeface="Century Gothic"/>
                <a:sym typeface="Century Gothic"/>
              </a:rPr>
              <a:t>having</a:t>
            </a:r>
            <a:r>
              <a:rPr lang="en" sz="2400">
                <a:solidFill>
                  <a:schemeClr val="dk1"/>
                </a:solidFill>
                <a:latin typeface="Century Gothic"/>
                <a:ea typeface="Century Gothic"/>
                <a:cs typeface="Century Gothic"/>
                <a:sym typeface="Century Gothic"/>
              </a:rPr>
              <a:t> children go through the education system. </a:t>
            </a:r>
            <a:endParaRPr sz="24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latin typeface="Century Gothic"/>
              <a:ea typeface="Century Gothic"/>
              <a:cs typeface="Century Gothic"/>
              <a:sym typeface="Century Gothic"/>
            </a:endParaRPr>
          </a:p>
          <a:p>
            <a:pPr indent="0" lvl="0" marL="0" rtl="0" algn="l">
              <a:spcBef>
                <a:spcPts val="0"/>
              </a:spcBef>
              <a:spcAft>
                <a:spcPts val="0"/>
              </a:spcAft>
              <a:buNone/>
            </a:pPr>
            <a:r>
              <a:rPr b="1" lang="en" sz="2200">
                <a:solidFill>
                  <a:schemeClr val="dk1"/>
                </a:solidFill>
                <a:latin typeface="Century Gothic"/>
                <a:ea typeface="Century Gothic"/>
                <a:cs typeface="Century Gothic"/>
                <a:sym typeface="Century Gothic"/>
              </a:rPr>
              <a:t>Roles in the school: </a:t>
            </a:r>
            <a:endParaRPr b="1" sz="22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lang="en" sz="2200">
                <a:solidFill>
                  <a:schemeClr val="dk1"/>
                </a:solidFill>
                <a:latin typeface="Century Gothic"/>
                <a:ea typeface="Century Gothic"/>
                <a:cs typeface="Century Gothic"/>
                <a:sym typeface="Century Gothic"/>
              </a:rPr>
              <a:t>RE lead</a:t>
            </a:r>
            <a:endParaRPr sz="22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lang="en" sz="2200">
                <a:solidFill>
                  <a:schemeClr val="dk1"/>
                </a:solidFill>
                <a:latin typeface="Century Gothic"/>
                <a:ea typeface="Century Gothic"/>
                <a:cs typeface="Century Gothic"/>
                <a:sym typeface="Century Gothic"/>
              </a:rPr>
              <a:t>KS1 Lead</a:t>
            </a:r>
            <a:endParaRPr sz="220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16"/>
          <p:cNvPicPr preferRelativeResize="0"/>
          <p:nvPr/>
        </p:nvPicPr>
        <p:blipFill>
          <a:blip r:embed="rId3">
            <a:alphaModFix/>
          </a:blip>
          <a:stretch>
            <a:fillRect/>
          </a:stretch>
        </p:blipFill>
        <p:spPr>
          <a:xfrm>
            <a:off x="0" y="0"/>
            <a:ext cx="9144000" cy="5143500"/>
          </a:xfrm>
          <a:prstGeom prst="rect">
            <a:avLst/>
          </a:prstGeom>
          <a:noFill/>
          <a:ln>
            <a:noFill/>
          </a:ln>
        </p:spPr>
      </p:pic>
      <p:sp>
        <p:nvSpPr>
          <p:cNvPr id="74" name="Google Shape;74;p16"/>
          <p:cNvSpPr txBox="1"/>
          <p:nvPr/>
        </p:nvSpPr>
        <p:spPr>
          <a:xfrm>
            <a:off x="52800" y="98050"/>
            <a:ext cx="9012300" cy="4932300"/>
          </a:xfrm>
          <a:prstGeom prst="rect">
            <a:avLst/>
          </a:prstGeom>
          <a:noFill/>
          <a:ln>
            <a:noFill/>
          </a:ln>
        </p:spPr>
        <p:txBody>
          <a:bodyPr anchorCtr="0" anchor="t" bIns="91425" lIns="91425" spcFirstLastPara="1" rIns="91425" wrap="square" tIns="91425">
            <a:noAutofit/>
          </a:bodyPr>
          <a:lstStyle/>
          <a:p>
            <a:pPr indent="0" lvl="0" marL="0" marR="3811121" rtl="0" algn="r">
              <a:spcBef>
                <a:spcPts val="0"/>
              </a:spcBef>
              <a:spcAft>
                <a:spcPts val="0"/>
              </a:spcAft>
              <a:buClr>
                <a:schemeClr val="dk1"/>
              </a:buClr>
              <a:buSzPts val="1100"/>
              <a:buFont typeface="Arial"/>
              <a:buNone/>
            </a:pPr>
            <a:r>
              <a:rPr b="1" lang="en" sz="2500">
                <a:solidFill>
                  <a:schemeClr val="dk1"/>
                </a:solidFill>
                <a:latin typeface="Century Gothic"/>
                <a:ea typeface="Century Gothic"/>
                <a:cs typeface="Century Gothic"/>
                <a:sym typeface="Century Gothic"/>
              </a:rPr>
              <a:t>Life in Year 2 </a:t>
            </a:r>
            <a:endParaRPr b="1" sz="2500">
              <a:solidFill>
                <a:schemeClr val="dk1"/>
              </a:solidFill>
              <a:latin typeface="Century Gothic"/>
              <a:ea typeface="Century Gothic"/>
              <a:cs typeface="Century Gothic"/>
              <a:sym typeface="Century Gothic"/>
            </a:endParaRPr>
          </a:p>
          <a:p>
            <a:pPr indent="0" lvl="0" marL="0" marR="593649" rtl="0" algn="l">
              <a:lnSpc>
                <a:spcPct val="99960"/>
              </a:lnSpc>
              <a:spcBef>
                <a:spcPts val="3107"/>
              </a:spcBef>
              <a:spcAft>
                <a:spcPts val="0"/>
              </a:spcAft>
              <a:buClr>
                <a:schemeClr val="dk1"/>
              </a:buClr>
              <a:buSzPts val="1100"/>
              <a:buFont typeface="Arial"/>
              <a:buNone/>
            </a:pPr>
            <a:r>
              <a:rPr lang="en" sz="1900">
                <a:solidFill>
                  <a:schemeClr val="dk1"/>
                </a:solidFill>
                <a:latin typeface="Century Gothic"/>
                <a:ea typeface="Century Gothic"/>
                <a:cs typeface="Century Gothic"/>
                <a:sym typeface="Century Gothic"/>
              </a:rPr>
              <a:t>Life in Year 2 is not too dissimilar to Year 1, so the transition for the children should be pretty smooth. I spent some time with the children during the summer term so we already know each other.  </a:t>
            </a:r>
            <a:endParaRPr sz="1900">
              <a:solidFill>
                <a:schemeClr val="dk1"/>
              </a:solidFill>
              <a:latin typeface="Century Gothic"/>
              <a:ea typeface="Century Gothic"/>
              <a:cs typeface="Century Gothic"/>
              <a:sym typeface="Century Gothic"/>
            </a:endParaRPr>
          </a:p>
          <a:p>
            <a:pPr indent="0" lvl="0" marL="0" marR="585686" rtl="0" algn="l">
              <a:lnSpc>
                <a:spcPct val="99960"/>
              </a:lnSpc>
              <a:spcBef>
                <a:spcPts val="2343"/>
              </a:spcBef>
              <a:spcAft>
                <a:spcPts val="0"/>
              </a:spcAft>
              <a:buClr>
                <a:schemeClr val="dk1"/>
              </a:buClr>
              <a:buSzPts val="1100"/>
              <a:buFont typeface="Arial"/>
              <a:buNone/>
            </a:pPr>
            <a:r>
              <a:rPr lang="en" sz="1900">
                <a:solidFill>
                  <a:schemeClr val="dk1"/>
                </a:solidFill>
                <a:latin typeface="Century Gothic"/>
                <a:ea typeface="Century Gothic"/>
                <a:cs typeface="Century Gothic"/>
                <a:sym typeface="Century Gothic"/>
              </a:rPr>
              <a:t>Maths may become a little more challenging for them, as we introduce new concepts like time (watch - Christmas idea!) and fractions but there is nothing to worry about.  </a:t>
            </a:r>
            <a:endParaRPr sz="1900">
              <a:solidFill>
                <a:schemeClr val="dk1"/>
              </a:solidFill>
              <a:latin typeface="Century Gothic"/>
              <a:ea typeface="Century Gothic"/>
              <a:cs typeface="Century Gothic"/>
              <a:sym typeface="Century Gothic"/>
            </a:endParaRPr>
          </a:p>
          <a:p>
            <a:pPr indent="0" lvl="0" marL="0" marR="802213" rtl="0" algn="l">
              <a:lnSpc>
                <a:spcPct val="99960"/>
              </a:lnSpc>
              <a:spcBef>
                <a:spcPts val="2343"/>
              </a:spcBef>
              <a:spcAft>
                <a:spcPts val="0"/>
              </a:spcAft>
              <a:buClr>
                <a:schemeClr val="dk1"/>
              </a:buClr>
              <a:buSzPts val="1100"/>
              <a:buFont typeface="Arial"/>
              <a:buNone/>
            </a:pPr>
            <a:r>
              <a:rPr lang="en" sz="1900">
                <a:solidFill>
                  <a:schemeClr val="dk1"/>
                </a:solidFill>
                <a:latin typeface="Century Gothic"/>
                <a:ea typeface="Century Gothic"/>
                <a:cs typeface="Century Gothic"/>
                <a:sym typeface="Century Gothic"/>
              </a:rPr>
              <a:t>My hope is that by the end of the year, all the children will be ready for their first year in KS2 and will go into year 3 confident and happy. </a:t>
            </a:r>
            <a:endParaRPr sz="19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id="79" name="Google Shape;79;p17"/>
          <p:cNvPicPr preferRelativeResize="0"/>
          <p:nvPr/>
        </p:nvPicPr>
        <p:blipFill>
          <a:blip r:embed="rId3">
            <a:alphaModFix/>
          </a:blip>
          <a:stretch>
            <a:fillRect/>
          </a:stretch>
        </p:blipFill>
        <p:spPr>
          <a:xfrm>
            <a:off x="0" y="0"/>
            <a:ext cx="9144000" cy="5143500"/>
          </a:xfrm>
          <a:prstGeom prst="rect">
            <a:avLst/>
          </a:prstGeom>
          <a:noFill/>
          <a:ln>
            <a:noFill/>
          </a:ln>
        </p:spPr>
      </p:pic>
      <p:sp>
        <p:nvSpPr>
          <p:cNvPr id="80" name="Google Shape;80;p17"/>
          <p:cNvSpPr txBox="1"/>
          <p:nvPr/>
        </p:nvSpPr>
        <p:spPr>
          <a:xfrm>
            <a:off x="45250" y="75425"/>
            <a:ext cx="9004800" cy="493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000">
                <a:solidFill>
                  <a:schemeClr val="dk1"/>
                </a:solidFill>
                <a:latin typeface="Century Gothic"/>
                <a:ea typeface="Century Gothic"/>
                <a:cs typeface="Century Gothic"/>
                <a:sym typeface="Century Gothic"/>
              </a:rPr>
              <a:t>Other teaching staff: </a:t>
            </a:r>
            <a:endParaRPr sz="2000">
              <a:solidFill>
                <a:schemeClr val="dk1"/>
              </a:solidFill>
              <a:latin typeface="Century Gothic"/>
              <a:ea typeface="Century Gothic"/>
              <a:cs typeface="Century Gothic"/>
              <a:sym typeface="Century Gothic"/>
            </a:endParaRPr>
          </a:p>
          <a:p>
            <a:pPr indent="0" lvl="0" marL="0" rtl="0" algn="l">
              <a:spcBef>
                <a:spcPts val="2466"/>
              </a:spcBef>
              <a:spcAft>
                <a:spcPts val="0"/>
              </a:spcAft>
              <a:buClr>
                <a:schemeClr val="dk1"/>
              </a:buClr>
              <a:buSzPts val="1100"/>
              <a:buFont typeface="Arial"/>
              <a:buNone/>
            </a:pPr>
            <a:r>
              <a:rPr lang="en" sz="2000">
                <a:solidFill>
                  <a:schemeClr val="dk1"/>
                </a:solidFill>
                <a:latin typeface="Century Gothic"/>
                <a:ea typeface="Century Gothic"/>
                <a:cs typeface="Century Gothic"/>
                <a:sym typeface="Century Gothic"/>
              </a:rPr>
              <a:t>TA: Mrs A (Monday - Friday) </a:t>
            </a:r>
            <a:endParaRPr sz="2000">
              <a:solidFill>
                <a:schemeClr val="dk1"/>
              </a:solidFill>
              <a:latin typeface="Century Gothic"/>
              <a:ea typeface="Century Gothic"/>
              <a:cs typeface="Century Gothic"/>
              <a:sym typeface="Century Gothic"/>
            </a:endParaRPr>
          </a:p>
          <a:p>
            <a:pPr indent="0" lvl="0" marL="0" rtl="0" algn="l">
              <a:spcBef>
                <a:spcPts val="2466"/>
              </a:spcBef>
              <a:spcAft>
                <a:spcPts val="0"/>
              </a:spcAft>
              <a:buClr>
                <a:schemeClr val="dk1"/>
              </a:buClr>
              <a:buSzPts val="1100"/>
              <a:buFont typeface="Arial"/>
              <a:buNone/>
            </a:pPr>
            <a:r>
              <a:rPr lang="en" sz="2000">
                <a:solidFill>
                  <a:schemeClr val="dk1"/>
                </a:solidFill>
                <a:latin typeface="Century Gothic"/>
                <a:ea typeface="Century Gothic"/>
                <a:cs typeface="Century Gothic"/>
                <a:sym typeface="Century Gothic"/>
              </a:rPr>
              <a:t>Other teaching staff:  </a:t>
            </a:r>
            <a:endParaRPr sz="2000">
              <a:solidFill>
                <a:schemeClr val="dk1"/>
              </a:solidFill>
              <a:latin typeface="Century Gothic"/>
              <a:ea typeface="Century Gothic"/>
              <a:cs typeface="Century Gothic"/>
              <a:sym typeface="Century Gothic"/>
            </a:endParaRPr>
          </a:p>
          <a:p>
            <a:pPr indent="0" lvl="0" marL="0" rtl="0" algn="l">
              <a:spcBef>
                <a:spcPts val="2466"/>
              </a:spcBef>
              <a:spcAft>
                <a:spcPts val="0"/>
              </a:spcAft>
              <a:buClr>
                <a:schemeClr val="dk1"/>
              </a:buClr>
              <a:buSzPts val="1100"/>
              <a:buFont typeface="Arial"/>
              <a:buNone/>
            </a:pPr>
            <a:r>
              <a:rPr lang="en" sz="2000">
                <a:solidFill>
                  <a:schemeClr val="dk1"/>
                </a:solidFill>
                <a:latin typeface="Century Gothic"/>
                <a:ea typeface="Century Gothic"/>
                <a:cs typeface="Century Gothic"/>
                <a:sym typeface="Century Gothic"/>
              </a:rPr>
              <a:t>Miss Rickard (Mon- Fri AM only)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Mrs Fitzgerald (Mon - Fri 1-2 only)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Clr>
                <a:schemeClr val="dk1"/>
              </a:buClr>
              <a:buSzPts val="1100"/>
              <a:buFont typeface="Arial"/>
              <a:buNone/>
            </a:pPr>
            <a:r>
              <a:rPr lang="en" sz="2000">
                <a:solidFill>
                  <a:schemeClr val="dk1"/>
                </a:solidFill>
                <a:latin typeface="Century Gothic"/>
                <a:ea typeface="Century Gothic"/>
                <a:cs typeface="Century Gothic"/>
                <a:sym typeface="Century Gothic"/>
              </a:rPr>
              <a:t>Mrs Plant (Mon - Friday 10:45-11:45)</a:t>
            </a:r>
            <a:endParaRPr sz="2000">
              <a:solidFill>
                <a:schemeClr val="dk1"/>
              </a:solidFill>
              <a:latin typeface="Century Gothic"/>
              <a:ea typeface="Century Gothic"/>
              <a:cs typeface="Century Gothic"/>
              <a:sym typeface="Century Gothic"/>
            </a:endParaRPr>
          </a:p>
          <a:p>
            <a:pPr indent="0" lvl="0" marL="0" marR="776388" rtl="0" algn="l">
              <a:lnSpc>
                <a:spcPct val="99960"/>
              </a:lnSpc>
              <a:spcBef>
                <a:spcPts val="2698"/>
              </a:spcBef>
              <a:spcAft>
                <a:spcPts val="0"/>
              </a:spcAft>
              <a:buNone/>
            </a:pPr>
            <a:r>
              <a:rPr lang="en" sz="2000">
                <a:solidFill>
                  <a:schemeClr val="dk1"/>
                </a:solidFill>
                <a:latin typeface="Century Gothic"/>
                <a:ea typeface="Century Gothic"/>
                <a:cs typeface="Century Gothic"/>
                <a:sym typeface="Century Gothic"/>
              </a:rPr>
              <a:t>KS1 leadership time: Wednesday afternoon Miss Weston (1 hour) </a:t>
            </a:r>
            <a:endParaRPr sz="2000">
              <a:solidFill>
                <a:schemeClr val="dk1"/>
              </a:solidFill>
              <a:latin typeface="Century Gothic"/>
              <a:ea typeface="Century Gothic"/>
              <a:cs typeface="Century Gothic"/>
              <a:sym typeface="Century Gothic"/>
            </a:endParaRPr>
          </a:p>
          <a:p>
            <a:pPr indent="0" lvl="0" marL="0" marR="776388" rtl="0" algn="l">
              <a:lnSpc>
                <a:spcPct val="99960"/>
              </a:lnSpc>
              <a:spcBef>
                <a:spcPts val="2698"/>
              </a:spcBef>
              <a:spcAft>
                <a:spcPts val="0"/>
              </a:spcAft>
              <a:buClr>
                <a:schemeClr val="dk1"/>
              </a:buClr>
              <a:buSzPts val="1100"/>
              <a:buFont typeface="Arial"/>
              <a:buNone/>
            </a:pPr>
            <a:r>
              <a:rPr lang="en" sz="2000">
                <a:solidFill>
                  <a:schemeClr val="dk1"/>
                </a:solidFill>
                <a:latin typeface="Century Gothic"/>
                <a:ea typeface="Century Gothic"/>
                <a:cs typeface="Century Gothic"/>
                <a:sym typeface="Century Gothic"/>
              </a:rPr>
              <a:t>PPA is on a Thursday afternoon, so Miss Bell will be dismissing the  children every Thursday. </a:t>
            </a:r>
            <a:endParaRPr sz="20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8"/>
          <p:cNvPicPr preferRelativeResize="0"/>
          <p:nvPr/>
        </p:nvPicPr>
        <p:blipFill>
          <a:blip r:embed="rId3">
            <a:alphaModFix/>
          </a:blip>
          <a:stretch>
            <a:fillRect/>
          </a:stretch>
        </p:blipFill>
        <p:spPr>
          <a:xfrm>
            <a:off x="0" y="0"/>
            <a:ext cx="9144000" cy="5143500"/>
          </a:xfrm>
          <a:prstGeom prst="rect">
            <a:avLst/>
          </a:prstGeom>
          <a:noFill/>
          <a:ln>
            <a:noFill/>
          </a:ln>
        </p:spPr>
      </p:pic>
      <p:sp>
        <p:nvSpPr>
          <p:cNvPr id="86" name="Google Shape;86;p18"/>
          <p:cNvSpPr txBox="1"/>
          <p:nvPr/>
        </p:nvSpPr>
        <p:spPr>
          <a:xfrm>
            <a:off x="45250" y="75425"/>
            <a:ext cx="9004800" cy="4939800"/>
          </a:xfrm>
          <a:prstGeom prst="rect">
            <a:avLst/>
          </a:prstGeom>
          <a:noFill/>
          <a:ln>
            <a:noFill/>
          </a:ln>
        </p:spPr>
        <p:txBody>
          <a:bodyPr anchorCtr="0" anchor="t" bIns="91425" lIns="91425" spcFirstLastPara="1" rIns="91425" wrap="square" tIns="91425">
            <a:noAutofit/>
          </a:bodyPr>
          <a:lstStyle/>
          <a:p>
            <a:pPr indent="0" lvl="0" marL="0" marR="776388" rtl="0" algn="l">
              <a:lnSpc>
                <a:spcPct val="99960"/>
              </a:lnSpc>
              <a:spcBef>
                <a:spcPts val="2698"/>
              </a:spcBef>
              <a:spcAft>
                <a:spcPts val="0"/>
              </a:spcAft>
              <a:buClr>
                <a:schemeClr val="dk1"/>
              </a:buClr>
              <a:buSzPts val="1100"/>
              <a:buFont typeface="Arial"/>
              <a:buNone/>
            </a:pPr>
            <a:r>
              <a:t/>
            </a:r>
            <a:endParaRPr sz="20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endParaRPr>
          </a:p>
        </p:txBody>
      </p:sp>
      <p:pic>
        <p:nvPicPr>
          <p:cNvPr id="87" name="Google Shape;87;p18"/>
          <p:cNvPicPr preferRelativeResize="0"/>
          <p:nvPr/>
        </p:nvPicPr>
        <p:blipFill>
          <a:blip r:embed="rId4">
            <a:alphaModFix/>
          </a:blip>
          <a:stretch>
            <a:fillRect/>
          </a:stretch>
        </p:blipFill>
        <p:spPr>
          <a:xfrm>
            <a:off x="940379" y="0"/>
            <a:ext cx="7067142"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9"/>
          <p:cNvPicPr preferRelativeResize="0"/>
          <p:nvPr/>
        </p:nvPicPr>
        <p:blipFill>
          <a:blip r:embed="rId3">
            <a:alphaModFix/>
          </a:blip>
          <a:stretch>
            <a:fillRect/>
          </a:stretch>
        </p:blipFill>
        <p:spPr>
          <a:xfrm>
            <a:off x="0" y="0"/>
            <a:ext cx="9144000" cy="5143500"/>
          </a:xfrm>
          <a:prstGeom prst="rect">
            <a:avLst/>
          </a:prstGeom>
          <a:noFill/>
          <a:ln>
            <a:noFill/>
          </a:ln>
        </p:spPr>
      </p:pic>
      <p:sp>
        <p:nvSpPr>
          <p:cNvPr id="93" name="Google Shape;93;p19"/>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94" name="Google Shape;94;p19"/>
          <p:cNvSpPr txBox="1"/>
          <p:nvPr/>
        </p:nvSpPr>
        <p:spPr>
          <a:xfrm>
            <a:off x="45250" y="52800"/>
            <a:ext cx="9027600" cy="50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000">
                <a:solidFill>
                  <a:schemeClr val="dk1"/>
                </a:solidFill>
                <a:latin typeface="Century Gothic"/>
                <a:ea typeface="Century Gothic"/>
                <a:cs typeface="Century Gothic"/>
                <a:sym typeface="Century Gothic"/>
              </a:rPr>
              <a:t>Autumn term: Literacy </a:t>
            </a:r>
            <a:endParaRPr sz="2000">
              <a:solidFill>
                <a:schemeClr val="dk1"/>
              </a:solidFill>
              <a:latin typeface="Century Gothic"/>
              <a:ea typeface="Century Gothic"/>
              <a:cs typeface="Century Gothic"/>
              <a:sym typeface="Century Gothic"/>
            </a:endParaRPr>
          </a:p>
          <a:p>
            <a:pPr indent="0" lvl="0" marL="0" marR="561440" rtl="0" algn="l">
              <a:lnSpc>
                <a:spcPct val="99960"/>
              </a:lnSpc>
              <a:spcBef>
                <a:spcPts val="2466"/>
              </a:spcBef>
              <a:spcAft>
                <a:spcPts val="0"/>
              </a:spcAft>
              <a:buClr>
                <a:schemeClr val="dk1"/>
              </a:buClr>
              <a:buSzPts val="1100"/>
              <a:buFont typeface="Arial"/>
              <a:buNone/>
            </a:pPr>
            <a:r>
              <a:rPr lang="en" sz="2000">
                <a:solidFill>
                  <a:srgbClr val="FF0000"/>
                </a:solidFill>
                <a:latin typeface="Century Gothic"/>
                <a:ea typeface="Century Gothic"/>
                <a:cs typeface="Century Gothic"/>
                <a:sym typeface="Century Gothic"/>
              </a:rPr>
              <a:t>Literacy Reading </a:t>
            </a:r>
            <a:r>
              <a:rPr lang="en" sz="2000">
                <a:solidFill>
                  <a:schemeClr val="dk1"/>
                </a:solidFill>
                <a:latin typeface="Century Gothic"/>
                <a:ea typeface="Century Gothic"/>
                <a:cs typeface="Century Gothic"/>
                <a:sym typeface="Century Gothic"/>
              </a:rPr>
              <a:t>- Reading comprehension will play an important role in Year 2. Please ensure you try to listen to your child read at least 5 times a week for 15 mins minimum.  Please record in their reading journals.  </a:t>
            </a:r>
            <a:endParaRPr sz="2000">
              <a:solidFill>
                <a:schemeClr val="dk1"/>
              </a:solidFill>
              <a:latin typeface="Century Gothic"/>
              <a:ea typeface="Century Gothic"/>
              <a:cs typeface="Century Gothic"/>
              <a:sym typeface="Century Gothic"/>
            </a:endParaRPr>
          </a:p>
          <a:p>
            <a:pPr indent="0" lvl="0" marL="0" marR="597720" rtl="0" algn="l">
              <a:lnSpc>
                <a:spcPct val="99960"/>
              </a:lnSpc>
              <a:spcBef>
                <a:spcPts val="1747"/>
              </a:spcBef>
              <a:spcAft>
                <a:spcPts val="0"/>
              </a:spcAft>
              <a:buClr>
                <a:schemeClr val="dk1"/>
              </a:buClr>
              <a:buSzPts val="1100"/>
              <a:buFont typeface="Arial"/>
              <a:buNone/>
            </a:pPr>
            <a:r>
              <a:rPr lang="en" sz="2000">
                <a:solidFill>
                  <a:schemeClr val="dk1"/>
                </a:solidFill>
                <a:latin typeface="Century Gothic"/>
                <a:ea typeface="Century Gothic"/>
                <a:cs typeface="Century Gothic"/>
                <a:sym typeface="Century Gothic"/>
              </a:rPr>
              <a:t>Each table will get their books changed once a week- your child should know what day their book gets changed (Friday). </a:t>
            </a:r>
            <a:endParaRPr sz="2000">
              <a:solidFill>
                <a:schemeClr val="dk1"/>
              </a:solidFill>
              <a:latin typeface="Century Gothic"/>
              <a:ea typeface="Century Gothic"/>
              <a:cs typeface="Century Gothic"/>
              <a:sym typeface="Century Gothic"/>
            </a:endParaRPr>
          </a:p>
          <a:p>
            <a:pPr indent="0" lvl="0" marL="0" marR="636581" rtl="0" algn="l">
              <a:lnSpc>
                <a:spcPct val="99960"/>
              </a:lnSpc>
              <a:spcBef>
                <a:spcPts val="2467"/>
              </a:spcBef>
              <a:spcAft>
                <a:spcPts val="0"/>
              </a:spcAft>
              <a:buClr>
                <a:schemeClr val="dk1"/>
              </a:buClr>
              <a:buSzPts val="1100"/>
              <a:buFont typeface="Arial"/>
              <a:buNone/>
            </a:pPr>
            <a:r>
              <a:rPr lang="en" sz="2000">
                <a:solidFill>
                  <a:srgbClr val="FF0000"/>
                </a:solidFill>
                <a:latin typeface="Century Gothic"/>
                <a:ea typeface="Century Gothic"/>
                <a:cs typeface="Century Gothic"/>
                <a:sym typeface="Century Gothic"/>
              </a:rPr>
              <a:t>Literacy Writing </a:t>
            </a:r>
            <a:r>
              <a:rPr lang="en" sz="2000">
                <a:solidFill>
                  <a:schemeClr val="dk1"/>
                </a:solidFill>
                <a:latin typeface="Century Gothic"/>
                <a:ea typeface="Century Gothic"/>
                <a:cs typeface="Century Gothic"/>
                <a:sym typeface="Century Gothic"/>
              </a:rPr>
              <a:t>- Children will have an opportunity to write for different audiences and learn a range of topics. They will explore setting description, instructions, poetry and tales and legends.  </a:t>
            </a:r>
            <a:endParaRPr sz="2000">
              <a:solidFill>
                <a:schemeClr val="dk1"/>
              </a:solidFill>
              <a:latin typeface="Century Gothic"/>
              <a:ea typeface="Century Gothic"/>
              <a:cs typeface="Century Gothic"/>
              <a:sym typeface="Century Gothic"/>
            </a:endParaRPr>
          </a:p>
          <a:p>
            <a:pPr indent="0" lvl="0" marL="0" marR="718876" rtl="0" algn="l">
              <a:lnSpc>
                <a:spcPct val="99960"/>
              </a:lnSpc>
              <a:spcBef>
                <a:spcPts val="67"/>
              </a:spcBef>
              <a:spcAft>
                <a:spcPts val="0"/>
              </a:spcAft>
              <a:buClr>
                <a:schemeClr val="dk1"/>
              </a:buClr>
              <a:buSzPts val="1100"/>
              <a:buFont typeface="Arial"/>
              <a:buNone/>
            </a:pPr>
            <a:r>
              <a:rPr lang="en" sz="2000">
                <a:solidFill>
                  <a:schemeClr val="dk1"/>
                </a:solidFill>
                <a:latin typeface="Century Gothic"/>
                <a:ea typeface="Century Gothic"/>
                <a:cs typeface="Century Gothic"/>
                <a:sym typeface="Century Gothic"/>
              </a:rPr>
              <a:t>Children will also develop a further understanding of spelling, grammar and  punctuation and will be completing phonics lesson everyday. We start spelling lessons in the Spring term. </a:t>
            </a:r>
            <a:endParaRPr sz="20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0"/>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0" name="Google Shape;100;p20"/>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01" name="Google Shape;101;p20"/>
          <p:cNvSpPr txBox="1"/>
          <p:nvPr/>
        </p:nvSpPr>
        <p:spPr>
          <a:xfrm>
            <a:off x="45250" y="52800"/>
            <a:ext cx="9027600" cy="50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Century Gothic"/>
                <a:ea typeface="Century Gothic"/>
                <a:cs typeface="Century Gothic"/>
                <a:sym typeface="Century Gothic"/>
              </a:rPr>
              <a:t>Autumn term: Maths  </a:t>
            </a:r>
            <a:endParaRPr sz="2000">
              <a:solidFill>
                <a:schemeClr val="dk1"/>
              </a:solidFill>
              <a:latin typeface="Century Gothic"/>
              <a:ea typeface="Century Gothic"/>
              <a:cs typeface="Century Gothic"/>
              <a:sym typeface="Century Gothic"/>
            </a:endParaRPr>
          </a:p>
          <a:p>
            <a:pPr indent="0" lvl="0" marL="0" rtl="0" algn="l">
              <a:spcBef>
                <a:spcPts val="2466"/>
              </a:spcBef>
              <a:spcAft>
                <a:spcPts val="0"/>
              </a:spcAft>
              <a:buNone/>
            </a:pPr>
            <a:r>
              <a:rPr lang="en" sz="2000">
                <a:solidFill>
                  <a:schemeClr val="dk1"/>
                </a:solidFill>
                <a:latin typeface="Century Gothic"/>
                <a:ea typeface="Century Gothic"/>
                <a:cs typeface="Century Gothic"/>
                <a:sym typeface="Century Gothic"/>
              </a:rPr>
              <a:t>We use the scheme ‘Maths No Problem’  </a:t>
            </a:r>
            <a:endParaRPr sz="2000">
              <a:solidFill>
                <a:schemeClr val="dk1"/>
              </a:solidFill>
              <a:latin typeface="Century Gothic"/>
              <a:ea typeface="Century Gothic"/>
              <a:cs typeface="Century Gothic"/>
              <a:sym typeface="Century Gothic"/>
            </a:endParaRPr>
          </a:p>
          <a:p>
            <a:pPr indent="0" lvl="0" marL="0" marR="714304" rtl="0" algn="l">
              <a:lnSpc>
                <a:spcPct val="99960"/>
              </a:lnSpc>
              <a:spcBef>
                <a:spcPts val="2466"/>
              </a:spcBef>
              <a:spcAft>
                <a:spcPts val="0"/>
              </a:spcAft>
              <a:buNone/>
            </a:pPr>
            <a:r>
              <a:rPr lang="en" sz="2000">
                <a:solidFill>
                  <a:schemeClr val="dk1"/>
                </a:solidFill>
                <a:latin typeface="Century Gothic"/>
                <a:ea typeface="Century Gothic"/>
                <a:cs typeface="Century Gothic"/>
                <a:sym typeface="Century Gothic"/>
              </a:rPr>
              <a:t>We will be completing investigation lessons for each topic, this gives the children a chance to use what they have been learning and use it in a practical activity/group activity.  </a:t>
            </a:r>
            <a:endParaRPr sz="2000">
              <a:solidFill>
                <a:schemeClr val="dk1"/>
              </a:solidFill>
              <a:latin typeface="Century Gothic"/>
              <a:ea typeface="Century Gothic"/>
              <a:cs typeface="Century Gothic"/>
              <a:sym typeface="Century Gothic"/>
            </a:endParaRPr>
          </a:p>
          <a:p>
            <a:pPr indent="0" lvl="0" marL="0" rtl="0" algn="l">
              <a:spcBef>
                <a:spcPts val="2467"/>
              </a:spcBef>
              <a:spcAft>
                <a:spcPts val="0"/>
              </a:spcAft>
              <a:buNone/>
            </a:pPr>
            <a:r>
              <a:rPr lang="en" sz="2000">
                <a:solidFill>
                  <a:schemeClr val="dk1"/>
                </a:solidFill>
                <a:latin typeface="Century Gothic"/>
                <a:ea typeface="Century Gothic"/>
                <a:cs typeface="Century Gothic"/>
                <a:sym typeface="Century Gothic"/>
              </a:rPr>
              <a:t>Focus for Autumn: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Numbers to 100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Addition and subtraction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Multiplication of 2, 5 and 10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Division of 2, 5, 10 </a:t>
            </a:r>
            <a:endParaRPr sz="2000">
              <a:solidFill>
                <a:schemeClr val="dk1"/>
              </a:solidFill>
              <a:latin typeface="Century Gothic"/>
              <a:ea typeface="Century Gothic"/>
              <a:cs typeface="Century Gothic"/>
              <a:sym typeface="Century Gothic"/>
            </a:endParaRPr>
          </a:p>
          <a:p>
            <a:pPr indent="0" lvl="0" marL="0" marR="718876" rtl="0" algn="l">
              <a:lnSpc>
                <a:spcPct val="99960"/>
              </a:lnSpc>
              <a:spcBef>
                <a:spcPts val="67"/>
              </a:spcBef>
              <a:spcAft>
                <a:spcPts val="0"/>
              </a:spcAft>
              <a:buNone/>
            </a:pPr>
            <a:r>
              <a:t/>
            </a:r>
            <a:endParaRPr sz="20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2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7" name="Google Shape;107;p21"/>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08" name="Google Shape;108;p21"/>
          <p:cNvSpPr txBox="1"/>
          <p:nvPr/>
        </p:nvSpPr>
        <p:spPr>
          <a:xfrm>
            <a:off x="45250" y="52800"/>
            <a:ext cx="9027600" cy="50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entury Gothic"/>
                <a:ea typeface="Century Gothic"/>
                <a:cs typeface="Century Gothic"/>
                <a:sym typeface="Century Gothic"/>
              </a:rPr>
              <a:t>Autumn term: Other topics</a:t>
            </a:r>
            <a:endParaRPr sz="2400">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lang="en" sz="2400">
                <a:latin typeface="Century Gothic"/>
                <a:ea typeface="Century Gothic"/>
                <a:cs typeface="Century Gothic"/>
                <a:sym typeface="Century Gothic"/>
              </a:rPr>
              <a:t> </a:t>
            </a:r>
            <a:endParaRPr sz="2400">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lang="en" sz="2400">
                <a:solidFill>
                  <a:srgbClr val="FF0000"/>
                </a:solidFill>
                <a:latin typeface="Century Gothic"/>
                <a:ea typeface="Century Gothic"/>
                <a:cs typeface="Century Gothic"/>
                <a:sym typeface="Century Gothic"/>
              </a:rPr>
              <a:t>RE:</a:t>
            </a:r>
            <a:r>
              <a:rPr lang="en" sz="2400">
                <a:latin typeface="Century Gothic"/>
                <a:ea typeface="Century Gothic"/>
                <a:cs typeface="Century Gothic"/>
                <a:sym typeface="Century Gothic"/>
              </a:rPr>
              <a:t> Creation and Covenant  </a:t>
            </a:r>
            <a:endParaRPr sz="2400">
              <a:latin typeface="Century Gothic"/>
              <a:ea typeface="Century Gothic"/>
              <a:cs typeface="Century Gothic"/>
              <a:sym typeface="Century Gothic"/>
            </a:endParaRPr>
          </a:p>
          <a:p>
            <a:pPr indent="0" lvl="0" marL="0" rtl="0" algn="l">
              <a:spcBef>
                <a:spcPts val="0"/>
              </a:spcBef>
              <a:spcAft>
                <a:spcPts val="0"/>
              </a:spcAft>
              <a:buNone/>
            </a:pPr>
            <a:r>
              <a:rPr lang="en" sz="2400">
                <a:solidFill>
                  <a:srgbClr val="FF0000"/>
                </a:solidFill>
                <a:latin typeface="Century Gothic"/>
                <a:ea typeface="Century Gothic"/>
                <a:cs typeface="Century Gothic"/>
                <a:sym typeface="Century Gothic"/>
              </a:rPr>
              <a:t>History:</a:t>
            </a:r>
            <a:r>
              <a:rPr lang="en" sz="2400">
                <a:latin typeface="Century Gothic"/>
                <a:ea typeface="Century Gothic"/>
                <a:cs typeface="Century Gothic"/>
                <a:sym typeface="Century Gothic"/>
              </a:rPr>
              <a:t> The Great Fire of London. </a:t>
            </a:r>
            <a:endParaRPr sz="2400">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lang="en" sz="2400">
                <a:solidFill>
                  <a:srgbClr val="FF0000"/>
                </a:solidFill>
                <a:latin typeface="Century Gothic"/>
                <a:ea typeface="Century Gothic"/>
                <a:cs typeface="Century Gothic"/>
                <a:sym typeface="Century Gothic"/>
              </a:rPr>
              <a:t>Geography:</a:t>
            </a:r>
            <a:r>
              <a:rPr lang="en" sz="2400">
                <a:latin typeface="Century Gothic"/>
                <a:ea typeface="Century Gothic"/>
                <a:cs typeface="Century Gothic"/>
                <a:sym typeface="Century Gothic"/>
              </a:rPr>
              <a:t> London</a:t>
            </a:r>
            <a:endParaRPr sz="2400">
              <a:latin typeface="Century Gothic"/>
              <a:ea typeface="Century Gothic"/>
              <a:cs typeface="Century Gothic"/>
              <a:sym typeface="Century Gothic"/>
            </a:endParaRPr>
          </a:p>
          <a:p>
            <a:pPr indent="0" lvl="0" marL="0" rtl="0" algn="l">
              <a:spcBef>
                <a:spcPts val="0"/>
              </a:spcBef>
              <a:spcAft>
                <a:spcPts val="0"/>
              </a:spcAft>
              <a:buNone/>
            </a:pPr>
            <a:r>
              <a:rPr lang="en" sz="2400">
                <a:solidFill>
                  <a:srgbClr val="FF0000"/>
                </a:solidFill>
                <a:latin typeface="Century Gothic"/>
                <a:ea typeface="Century Gothic"/>
                <a:cs typeface="Century Gothic"/>
                <a:sym typeface="Century Gothic"/>
              </a:rPr>
              <a:t>Science: </a:t>
            </a:r>
            <a:r>
              <a:rPr lang="en" sz="2400">
                <a:latin typeface="Century Gothic"/>
                <a:ea typeface="Century Gothic"/>
                <a:cs typeface="Century Gothic"/>
                <a:sym typeface="Century Gothic"/>
              </a:rPr>
              <a:t>Living things and their habitats.</a:t>
            </a:r>
            <a:endParaRPr sz="2400">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lang="en" sz="2400">
                <a:solidFill>
                  <a:srgbClr val="FF0000"/>
                </a:solidFill>
                <a:latin typeface="Century Gothic"/>
                <a:ea typeface="Century Gothic"/>
                <a:cs typeface="Century Gothic"/>
                <a:sym typeface="Century Gothic"/>
              </a:rPr>
              <a:t>Art: </a:t>
            </a:r>
            <a:r>
              <a:rPr lang="en" sz="2400">
                <a:latin typeface="Century Gothic"/>
                <a:ea typeface="Century Gothic"/>
                <a:cs typeface="Century Gothic"/>
                <a:sym typeface="Century Gothic"/>
              </a:rPr>
              <a:t>Craft and design: Map it out. </a:t>
            </a:r>
            <a:endParaRPr sz="2400">
              <a:latin typeface="Century Gothic"/>
              <a:ea typeface="Century Gothic"/>
              <a:cs typeface="Century Gothic"/>
              <a:sym typeface="Century Gothic"/>
            </a:endParaRPr>
          </a:p>
          <a:p>
            <a:pPr indent="0" lvl="0" marL="0" rtl="0" algn="l">
              <a:spcBef>
                <a:spcPts val="0"/>
              </a:spcBef>
              <a:spcAft>
                <a:spcPts val="0"/>
              </a:spcAft>
              <a:buNone/>
            </a:pPr>
            <a:r>
              <a:rPr lang="en" sz="2400">
                <a:solidFill>
                  <a:srgbClr val="FF0000"/>
                </a:solidFill>
                <a:latin typeface="Century Gothic"/>
                <a:ea typeface="Century Gothic"/>
                <a:cs typeface="Century Gothic"/>
                <a:sym typeface="Century Gothic"/>
              </a:rPr>
              <a:t>Computing:</a:t>
            </a:r>
            <a:r>
              <a:rPr lang="en" sz="2400">
                <a:latin typeface="Century Gothic"/>
                <a:ea typeface="Century Gothic"/>
                <a:cs typeface="Century Gothic"/>
                <a:sym typeface="Century Gothic"/>
              </a:rPr>
              <a:t> Coding and online safety </a:t>
            </a:r>
            <a:endParaRPr sz="2400">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lang="en" sz="2400">
                <a:solidFill>
                  <a:srgbClr val="FF0000"/>
                </a:solidFill>
                <a:latin typeface="Century Gothic"/>
                <a:ea typeface="Century Gothic"/>
                <a:cs typeface="Century Gothic"/>
                <a:sym typeface="Century Gothic"/>
              </a:rPr>
              <a:t>PE: </a:t>
            </a:r>
            <a:r>
              <a:rPr lang="en" sz="2400">
                <a:latin typeface="Century Gothic"/>
                <a:ea typeface="Century Gothic"/>
                <a:cs typeface="Century Gothic"/>
                <a:sym typeface="Century Gothic"/>
              </a:rPr>
              <a:t>Striking and fielding, dance and ball skills.</a:t>
            </a:r>
            <a:endParaRPr sz="34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chemeClr val="dk2"/>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22"/>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4" name="Google Shape;114;p22"/>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15" name="Google Shape;115;p22"/>
          <p:cNvSpPr txBox="1"/>
          <p:nvPr/>
        </p:nvSpPr>
        <p:spPr>
          <a:xfrm>
            <a:off x="45250" y="52800"/>
            <a:ext cx="9027600" cy="50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latin typeface="Century Gothic"/>
                <a:ea typeface="Century Gothic"/>
                <a:cs typeface="Century Gothic"/>
                <a:sym typeface="Century Gothic"/>
              </a:rPr>
              <a:t>How to support: </a:t>
            </a:r>
            <a:endParaRPr b="1" sz="2400">
              <a:solidFill>
                <a:schemeClr val="dk1"/>
              </a:solidFill>
              <a:latin typeface="Century Gothic"/>
              <a:ea typeface="Century Gothic"/>
              <a:cs typeface="Century Gothic"/>
              <a:sym typeface="Century Gothic"/>
            </a:endParaRPr>
          </a:p>
          <a:p>
            <a:pPr indent="0" lvl="0" marL="0" marR="181291" rtl="0" algn="l">
              <a:lnSpc>
                <a:spcPct val="99960"/>
              </a:lnSpc>
              <a:spcBef>
                <a:spcPts val="2959"/>
              </a:spcBef>
              <a:spcAft>
                <a:spcPts val="0"/>
              </a:spcAft>
              <a:buNone/>
            </a:pPr>
            <a:r>
              <a:rPr lang="en" sz="2400">
                <a:solidFill>
                  <a:schemeClr val="dk1"/>
                </a:solidFill>
                <a:latin typeface="Century Gothic"/>
                <a:ea typeface="Century Gothic"/>
                <a:cs typeface="Century Gothic"/>
                <a:sym typeface="Century Gothic"/>
              </a:rPr>
              <a:t>• </a:t>
            </a:r>
            <a:r>
              <a:rPr lang="en" sz="2000">
                <a:solidFill>
                  <a:schemeClr val="dk1"/>
                </a:solidFill>
                <a:latin typeface="Century Gothic"/>
                <a:ea typeface="Century Gothic"/>
                <a:cs typeface="Century Gothic"/>
                <a:sym typeface="Century Gothic"/>
              </a:rPr>
              <a:t>Support them with their homework if needed and encourage a  high standard of presentation. Handwriting is a </a:t>
            </a:r>
            <a:r>
              <a:rPr b="1" lang="en" sz="2000">
                <a:solidFill>
                  <a:schemeClr val="dk1"/>
                </a:solidFill>
                <a:latin typeface="Century Gothic"/>
                <a:ea typeface="Century Gothic"/>
                <a:cs typeface="Century Gothic"/>
                <a:sym typeface="Century Gothic"/>
              </a:rPr>
              <a:t>BIG</a:t>
            </a:r>
            <a:r>
              <a:rPr lang="en" sz="2000">
                <a:solidFill>
                  <a:schemeClr val="dk1"/>
                </a:solidFill>
                <a:latin typeface="Century Gothic"/>
                <a:ea typeface="Century Gothic"/>
                <a:cs typeface="Century Gothic"/>
                <a:sym typeface="Century Gothic"/>
              </a:rPr>
              <a:t> focus this year. </a:t>
            </a:r>
            <a:endParaRPr sz="2000">
              <a:solidFill>
                <a:schemeClr val="dk1"/>
              </a:solidFill>
              <a:latin typeface="Century Gothic"/>
              <a:ea typeface="Century Gothic"/>
              <a:cs typeface="Century Gothic"/>
              <a:sym typeface="Century Gothic"/>
            </a:endParaRPr>
          </a:p>
          <a:p>
            <a:pPr indent="0" lvl="0" marL="0" marR="301381" rtl="0" algn="l">
              <a:lnSpc>
                <a:spcPct val="99960"/>
              </a:lnSpc>
              <a:spcBef>
                <a:spcPts val="2960"/>
              </a:spcBef>
              <a:spcAft>
                <a:spcPts val="0"/>
              </a:spcAft>
              <a:buNone/>
            </a:pPr>
            <a:r>
              <a:rPr lang="en" sz="2000">
                <a:solidFill>
                  <a:schemeClr val="dk1"/>
                </a:solidFill>
                <a:latin typeface="Century Gothic"/>
                <a:ea typeface="Century Gothic"/>
                <a:cs typeface="Century Gothic"/>
                <a:sym typeface="Century Gothic"/>
              </a:rPr>
              <a:t>• Listen to them read, making sure to log their reading in their reading journals. PLease try and do this 5 times a week - As a little </a:t>
            </a:r>
            <a:r>
              <a:rPr lang="en" sz="2000">
                <a:solidFill>
                  <a:schemeClr val="dk1"/>
                </a:solidFill>
                <a:latin typeface="Century Gothic"/>
                <a:ea typeface="Century Gothic"/>
                <a:cs typeface="Century Gothic"/>
                <a:sym typeface="Century Gothic"/>
              </a:rPr>
              <a:t>incentive</a:t>
            </a:r>
            <a:r>
              <a:rPr lang="en" sz="2000">
                <a:solidFill>
                  <a:schemeClr val="dk1"/>
                </a:solidFill>
                <a:latin typeface="Century Gothic"/>
                <a:ea typeface="Century Gothic"/>
                <a:cs typeface="Century Gothic"/>
                <a:sym typeface="Century Gothic"/>
              </a:rPr>
              <a:t>, I have prizes for the children who do this.  </a:t>
            </a:r>
            <a:endParaRPr sz="2000">
              <a:solidFill>
                <a:schemeClr val="dk1"/>
              </a:solidFill>
              <a:latin typeface="Century Gothic"/>
              <a:ea typeface="Century Gothic"/>
              <a:cs typeface="Century Gothic"/>
              <a:sym typeface="Century Gothic"/>
            </a:endParaRPr>
          </a:p>
          <a:p>
            <a:pPr indent="0" lvl="0" marL="0" rtl="0" algn="l">
              <a:spcBef>
                <a:spcPts val="2960"/>
              </a:spcBef>
              <a:spcAft>
                <a:spcPts val="0"/>
              </a:spcAft>
              <a:buNone/>
            </a:pPr>
            <a:r>
              <a:rPr lang="en" sz="2000">
                <a:solidFill>
                  <a:schemeClr val="dk1"/>
                </a:solidFill>
                <a:latin typeface="Century Gothic"/>
                <a:ea typeface="Century Gothic"/>
                <a:cs typeface="Century Gothic"/>
                <a:sym typeface="Century Gothic"/>
              </a:rPr>
              <a:t>• Ensure PE kit is in school every day </a:t>
            </a:r>
            <a:endParaRPr sz="2000">
              <a:solidFill>
                <a:schemeClr val="dk1"/>
              </a:solidFill>
              <a:latin typeface="Century Gothic"/>
              <a:ea typeface="Century Gothic"/>
              <a:cs typeface="Century Gothic"/>
              <a:sym typeface="Century Gothic"/>
            </a:endParaRPr>
          </a:p>
          <a:p>
            <a:pPr indent="0" lvl="0" marL="0" marR="1241997" rtl="0" algn="l">
              <a:lnSpc>
                <a:spcPct val="99960"/>
              </a:lnSpc>
              <a:spcBef>
                <a:spcPts val="2959"/>
              </a:spcBef>
              <a:spcAft>
                <a:spcPts val="0"/>
              </a:spcAft>
              <a:buNone/>
            </a:pPr>
            <a:r>
              <a:rPr lang="en" sz="2000">
                <a:solidFill>
                  <a:schemeClr val="dk1"/>
                </a:solidFill>
                <a:latin typeface="Century Gothic"/>
                <a:ea typeface="Century Gothic"/>
                <a:cs typeface="Century Gothic"/>
                <a:sym typeface="Century Gothic"/>
              </a:rPr>
              <a:t>• Ensure children are ready for learning with all correct  equipment. If you could help by giving your child a glue </a:t>
            </a:r>
            <a:r>
              <a:rPr lang="en" sz="2000">
                <a:solidFill>
                  <a:schemeClr val="dk1"/>
                </a:solidFill>
                <a:latin typeface="Century Gothic"/>
                <a:ea typeface="Century Gothic"/>
                <a:cs typeface="Century Gothic"/>
                <a:sym typeface="Century Gothic"/>
              </a:rPr>
              <a:t>stick</a:t>
            </a:r>
            <a:r>
              <a:rPr lang="en" sz="2000">
                <a:solidFill>
                  <a:schemeClr val="dk1"/>
                </a:solidFill>
                <a:latin typeface="Century Gothic"/>
                <a:ea typeface="Century Gothic"/>
                <a:cs typeface="Century Gothic"/>
                <a:sym typeface="Century Gothic"/>
              </a:rPr>
              <a:t>, that would be great. </a:t>
            </a:r>
            <a:endParaRPr sz="20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2000">
              <a:latin typeface="Century Gothic"/>
              <a:ea typeface="Century Gothic"/>
              <a:cs typeface="Century Gothic"/>
              <a:sym typeface="Century Gothic"/>
            </a:endParaRPr>
          </a:p>
          <a:p>
            <a:pPr indent="0" lvl="0" marL="0" rtl="0" algn="l">
              <a:spcBef>
                <a:spcPts val="0"/>
              </a:spcBef>
              <a:spcAft>
                <a:spcPts val="0"/>
              </a:spcAft>
              <a:buNone/>
            </a:pPr>
            <a:r>
              <a:t/>
            </a:r>
            <a:endParaRPr>
              <a:solidFill>
                <a:schemeClr val="dk2"/>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1" name="Google Shape;121;p23"/>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22" name="Google Shape;122;p23"/>
          <p:cNvSpPr txBox="1"/>
          <p:nvPr/>
        </p:nvSpPr>
        <p:spPr>
          <a:xfrm>
            <a:off x="45250" y="52800"/>
            <a:ext cx="9027600" cy="50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Century Gothic"/>
                <a:ea typeface="Century Gothic"/>
                <a:cs typeface="Century Gothic"/>
                <a:sym typeface="Century Gothic"/>
              </a:rPr>
              <a:t>My Expectations </a:t>
            </a:r>
            <a:endParaRPr b="1" sz="2000">
              <a:solidFill>
                <a:schemeClr val="dk1"/>
              </a:solidFill>
              <a:latin typeface="Century Gothic"/>
              <a:ea typeface="Century Gothic"/>
              <a:cs typeface="Century Gothic"/>
              <a:sym typeface="Century Gothic"/>
            </a:endParaRPr>
          </a:p>
          <a:p>
            <a:pPr indent="0" lvl="0" marL="0" rtl="0" algn="l">
              <a:spcBef>
                <a:spcPts val="2466"/>
              </a:spcBef>
              <a:spcAft>
                <a:spcPts val="0"/>
              </a:spcAft>
              <a:buNone/>
            </a:pPr>
            <a:r>
              <a:rPr lang="en" sz="2000">
                <a:solidFill>
                  <a:schemeClr val="dk1"/>
                </a:solidFill>
                <a:latin typeface="Century Gothic"/>
                <a:ea typeface="Century Gothic"/>
                <a:cs typeface="Century Gothic"/>
                <a:sym typeface="Century Gothic"/>
              </a:rPr>
              <a:t>- Children try their best in everything they do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They follow the class rules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They are kind to each other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They complete homework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They are prepared (PE kits etc)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No digital watches</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No fidget toys (unless agreed with SENCO)</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No metal water bottles. </a:t>
            </a:r>
            <a:endParaRPr sz="2000">
              <a:solidFill>
                <a:schemeClr val="dk1"/>
              </a:solidFill>
              <a:latin typeface="Century Gothic"/>
              <a:ea typeface="Century Gothic"/>
              <a:cs typeface="Century Gothic"/>
              <a:sym typeface="Century Gothic"/>
            </a:endParaRPr>
          </a:p>
          <a:p>
            <a:pPr indent="0" lvl="0" marL="0" rtl="0" algn="l">
              <a:spcBef>
                <a:spcPts val="66"/>
              </a:spcBef>
              <a:spcAft>
                <a:spcPts val="0"/>
              </a:spcAft>
              <a:buNone/>
            </a:pPr>
            <a:r>
              <a:rPr lang="en" sz="2000">
                <a:solidFill>
                  <a:schemeClr val="dk1"/>
                </a:solidFill>
                <a:latin typeface="Century Gothic"/>
                <a:ea typeface="Century Gothic"/>
                <a:cs typeface="Century Gothic"/>
                <a:sym typeface="Century Gothic"/>
              </a:rPr>
              <a:t>- They enjoy Year 2! </a:t>
            </a:r>
            <a:endParaRPr sz="20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b="1" sz="24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a:solidFill>
                <a:schemeClr val="dk2"/>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2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8" name="Google Shape;128;p24"/>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29" name="Google Shape;129;p24"/>
          <p:cNvSpPr txBox="1"/>
          <p:nvPr/>
        </p:nvSpPr>
        <p:spPr>
          <a:xfrm>
            <a:off x="45250" y="52800"/>
            <a:ext cx="9027600" cy="5000100"/>
          </a:xfrm>
          <a:prstGeom prst="rect">
            <a:avLst/>
          </a:prstGeom>
          <a:noFill/>
          <a:ln>
            <a:noFill/>
          </a:ln>
        </p:spPr>
        <p:txBody>
          <a:bodyPr anchorCtr="0" anchor="t" bIns="91425" lIns="91425" spcFirstLastPara="1" rIns="91425" wrap="square" tIns="91425">
            <a:noAutofit/>
          </a:bodyPr>
          <a:lstStyle/>
          <a:p>
            <a:pPr indent="0" lvl="0" marL="0" marR="165608" rtl="0" algn="l">
              <a:lnSpc>
                <a:spcPct val="99960"/>
              </a:lnSpc>
              <a:spcBef>
                <a:spcPts val="4866"/>
              </a:spcBef>
              <a:spcAft>
                <a:spcPts val="0"/>
              </a:spcAft>
              <a:buNone/>
            </a:pPr>
            <a:r>
              <a:rPr lang="en" sz="2000">
                <a:solidFill>
                  <a:schemeClr val="dk1"/>
                </a:solidFill>
                <a:latin typeface="Century Gothic"/>
                <a:ea typeface="Century Gothic"/>
                <a:cs typeface="Century Gothic"/>
                <a:sym typeface="Century Gothic"/>
              </a:rPr>
              <a:t>Library: We will visit the school library once a week. If your child has finished their book, they can swap it but they will need to return it before they can take out another book. This book is in addition to their reading book. </a:t>
            </a:r>
            <a:endParaRPr sz="2000">
              <a:solidFill>
                <a:schemeClr val="dk1"/>
              </a:solidFill>
              <a:latin typeface="Century Gothic"/>
              <a:ea typeface="Century Gothic"/>
              <a:cs typeface="Century Gothic"/>
              <a:sym typeface="Century Gothic"/>
            </a:endParaRPr>
          </a:p>
          <a:p>
            <a:pPr indent="0" lvl="0" marL="0" marR="165608" rtl="0" algn="l">
              <a:lnSpc>
                <a:spcPct val="99960"/>
              </a:lnSpc>
              <a:spcBef>
                <a:spcPts val="4866"/>
              </a:spcBef>
              <a:spcAft>
                <a:spcPts val="0"/>
              </a:spcAft>
              <a:buNone/>
            </a:pPr>
            <a:r>
              <a:rPr lang="en" sz="2000">
                <a:solidFill>
                  <a:schemeClr val="dk1"/>
                </a:solidFill>
                <a:latin typeface="Century Gothic"/>
                <a:ea typeface="Century Gothic"/>
                <a:cs typeface="Century Gothic"/>
                <a:sym typeface="Century Gothic"/>
              </a:rPr>
              <a:t>Trips: </a:t>
            </a:r>
            <a:endParaRPr sz="2000">
              <a:solidFill>
                <a:schemeClr val="dk1"/>
              </a:solidFill>
              <a:latin typeface="Century Gothic"/>
              <a:ea typeface="Century Gothic"/>
              <a:cs typeface="Century Gothic"/>
              <a:sym typeface="Century Gothic"/>
            </a:endParaRPr>
          </a:p>
          <a:p>
            <a:pPr indent="0" lvl="0" marL="0" marR="165608" rtl="0" algn="l">
              <a:lnSpc>
                <a:spcPct val="99960"/>
              </a:lnSpc>
              <a:spcBef>
                <a:spcPts val="4866"/>
              </a:spcBef>
              <a:spcAft>
                <a:spcPts val="0"/>
              </a:spcAft>
              <a:buNone/>
            </a:pPr>
            <a:r>
              <a:t/>
            </a:r>
            <a:endParaRPr sz="20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a:solidFill>
                <a:schemeClr val="dk2"/>
              </a:solidFill>
              <a:latin typeface="Century Gothic"/>
              <a:ea typeface="Century Gothic"/>
              <a:cs typeface="Century Gothic"/>
              <a:sym typeface="Century Gothic"/>
            </a:endParaRPr>
          </a:p>
        </p:txBody>
      </p:sp>
      <p:pic>
        <p:nvPicPr>
          <p:cNvPr id="130" name="Google Shape;130;p24"/>
          <p:cNvPicPr preferRelativeResize="0"/>
          <p:nvPr/>
        </p:nvPicPr>
        <p:blipFill>
          <a:blip r:embed="rId4">
            <a:alphaModFix/>
          </a:blip>
          <a:stretch>
            <a:fillRect/>
          </a:stretch>
        </p:blipFill>
        <p:spPr>
          <a:xfrm>
            <a:off x="159925" y="2798025"/>
            <a:ext cx="2845625" cy="1894575"/>
          </a:xfrm>
          <a:prstGeom prst="rect">
            <a:avLst/>
          </a:prstGeom>
          <a:noFill/>
          <a:ln>
            <a:noFill/>
          </a:ln>
        </p:spPr>
      </p:pic>
      <p:pic>
        <p:nvPicPr>
          <p:cNvPr id="131" name="Google Shape;131;p24"/>
          <p:cNvPicPr preferRelativeResize="0"/>
          <p:nvPr/>
        </p:nvPicPr>
        <p:blipFill>
          <a:blip r:embed="rId5">
            <a:alphaModFix/>
          </a:blip>
          <a:stretch>
            <a:fillRect/>
          </a:stretch>
        </p:blipFill>
        <p:spPr>
          <a:xfrm>
            <a:off x="3132975" y="2797575"/>
            <a:ext cx="2409825" cy="1895475"/>
          </a:xfrm>
          <a:prstGeom prst="rect">
            <a:avLst/>
          </a:prstGeom>
          <a:noFill/>
          <a:ln>
            <a:noFill/>
          </a:ln>
        </p:spPr>
      </p:pic>
      <p:pic>
        <p:nvPicPr>
          <p:cNvPr id="132" name="Google Shape;132;p24"/>
          <p:cNvPicPr preferRelativeResize="0"/>
          <p:nvPr/>
        </p:nvPicPr>
        <p:blipFill>
          <a:blip r:embed="rId6">
            <a:alphaModFix/>
          </a:blip>
          <a:stretch>
            <a:fillRect/>
          </a:stretch>
        </p:blipFill>
        <p:spPr>
          <a:xfrm>
            <a:off x="5670225" y="2797575"/>
            <a:ext cx="3248025" cy="18954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5"/>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8" name="Google Shape;138;p25"/>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39" name="Google Shape;139;p25"/>
          <p:cNvSpPr txBox="1"/>
          <p:nvPr/>
        </p:nvSpPr>
        <p:spPr>
          <a:xfrm>
            <a:off x="45250" y="52800"/>
            <a:ext cx="9027600" cy="5000100"/>
          </a:xfrm>
          <a:prstGeom prst="rect">
            <a:avLst/>
          </a:prstGeom>
          <a:noFill/>
          <a:ln>
            <a:noFill/>
          </a:ln>
        </p:spPr>
        <p:txBody>
          <a:bodyPr anchorCtr="0" anchor="t" bIns="91425" lIns="91425" spcFirstLastPara="1" rIns="91425" wrap="square" tIns="91425">
            <a:noAutofit/>
          </a:bodyPr>
          <a:lstStyle/>
          <a:p>
            <a:pPr indent="0" lvl="0" marL="0" marR="3934662" rtl="0" algn="l">
              <a:spcBef>
                <a:spcPts val="0"/>
              </a:spcBef>
              <a:spcAft>
                <a:spcPts val="0"/>
              </a:spcAft>
              <a:buNone/>
            </a:pPr>
            <a:r>
              <a:rPr b="1" lang="en" sz="1900">
                <a:solidFill>
                  <a:schemeClr val="dk1"/>
                </a:solidFill>
                <a:latin typeface="Century Gothic"/>
                <a:ea typeface="Century Gothic"/>
                <a:cs typeface="Century Gothic"/>
                <a:sym typeface="Century Gothic"/>
              </a:rPr>
              <a:t>Communication </a:t>
            </a:r>
            <a:endParaRPr b="1" sz="19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rPr lang="en" sz="2100">
                <a:latin typeface="Century Gothic"/>
                <a:ea typeface="Century Gothic"/>
                <a:cs typeface="Century Gothic"/>
                <a:sym typeface="Century Gothic"/>
              </a:rPr>
              <a:t>I will use Google classroom to set homework, showcase children’s work, photos and for general reminders e.g. class parties etc.  </a:t>
            </a:r>
            <a:endParaRPr sz="2100">
              <a:latin typeface="Century Gothic"/>
              <a:ea typeface="Century Gothic"/>
              <a:cs typeface="Century Gothic"/>
              <a:sym typeface="Century Gothic"/>
            </a:endParaRPr>
          </a:p>
          <a:p>
            <a:pPr indent="0" lvl="0" marL="0" rtl="0" algn="l">
              <a:spcBef>
                <a:spcPts val="0"/>
              </a:spcBef>
              <a:spcAft>
                <a:spcPts val="0"/>
              </a:spcAft>
              <a:buNone/>
            </a:pPr>
            <a:r>
              <a:rPr lang="en" sz="2100">
                <a:latin typeface="Century Gothic"/>
                <a:ea typeface="Century Gothic"/>
                <a:cs typeface="Century Gothic"/>
                <a:sym typeface="Century Gothic"/>
              </a:rPr>
              <a:t>It is not a form of communication for parents to message staff on. If you do need to speak to me you can </a:t>
            </a:r>
            <a:r>
              <a:rPr b="1" lang="en" sz="2100">
                <a:latin typeface="Century Gothic"/>
                <a:ea typeface="Century Gothic"/>
                <a:cs typeface="Century Gothic"/>
                <a:sym typeface="Century Gothic"/>
              </a:rPr>
              <a:t>email the office</a:t>
            </a:r>
            <a:r>
              <a:rPr lang="en" sz="2100">
                <a:latin typeface="Century Gothic"/>
                <a:ea typeface="Century Gothic"/>
                <a:cs typeface="Century Gothic"/>
                <a:sym typeface="Century Gothic"/>
              </a:rPr>
              <a:t> and they will let me know. </a:t>
            </a:r>
            <a:endParaRPr sz="2100">
              <a:latin typeface="Century Gothic"/>
              <a:ea typeface="Century Gothic"/>
              <a:cs typeface="Century Gothic"/>
              <a:sym typeface="Century Gothic"/>
            </a:endParaRPr>
          </a:p>
          <a:p>
            <a:pPr indent="0" lvl="0" marL="0" rtl="0" algn="l">
              <a:spcBef>
                <a:spcPts val="0"/>
              </a:spcBef>
              <a:spcAft>
                <a:spcPts val="0"/>
              </a:spcAft>
              <a:buNone/>
            </a:pPr>
            <a:r>
              <a:rPr lang="en" sz="2100">
                <a:latin typeface="Century Gothic"/>
                <a:ea typeface="Century Gothic"/>
                <a:cs typeface="Century Gothic"/>
                <a:sym typeface="Century Gothic"/>
              </a:rPr>
              <a:t> </a:t>
            </a:r>
            <a:endParaRPr sz="2100">
              <a:latin typeface="Century Gothic"/>
              <a:ea typeface="Century Gothic"/>
              <a:cs typeface="Century Gothic"/>
              <a:sym typeface="Century Gothic"/>
            </a:endParaRPr>
          </a:p>
          <a:p>
            <a:pPr indent="0" lvl="0" marL="0" rtl="0" algn="l">
              <a:spcBef>
                <a:spcPts val="0"/>
              </a:spcBef>
              <a:spcAft>
                <a:spcPts val="0"/>
              </a:spcAft>
              <a:buNone/>
            </a:pPr>
            <a:r>
              <a:rPr lang="en" sz="2100">
                <a:latin typeface="Century Gothic"/>
                <a:ea typeface="Century Gothic"/>
                <a:cs typeface="Century Gothic"/>
                <a:sym typeface="Century Gothic"/>
              </a:rPr>
              <a:t>Please be mindful that the end of day can be very busy and there are lots of children and parents around, so if you need to discuss anything important then the end of the day at the classroom door is not the best time or place.  I am happy to arrange a meeting before or after school or a phone call during lunch break. </a:t>
            </a:r>
            <a:endParaRPr sz="2600">
              <a:solidFill>
                <a:schemeClr val="dk1"/>
              </a:solidFill>
              <a:latin typeface="Century Gothic"/>
              <a:ea typeface="Century Gothic"/>
              <a:cs typeface="Century Gothic"/>
              <a:sym typeface="Century Gothic"/>
            </a:endParaRPr>
          </a:p>
          <a:p>
            <a:pPr indent="0" lvl="0" marL="0" marR="165608" rtl="0" algn="l">
              <a:lnSpc>
                <a:spcPct val="99960"/>
              </a:lnSpc>
              <a:spcBef>
                <a:spcPts val="4866"/>
              </a:spcBef>
              <a:spcAft>
                <a:spcPts val="0"/>
              </a:spcAft>
              <a:buNone/>
            </a:pPr>
            <a:r>
              <a:t/>
            </a:r>
            <a:endParaRPr sz="2000">
              <a:solidFill>
                <a:schemeClr val="dk1"/>
              </a:solidFill>
              <a:latin typeface="Comic Sans MS"/>
              <a:ea typeface="Comic Sans MS"/>
              <a:cs typeface="Comic Sans MS"/>
              <a:sym typeface="Comic Sans MS"/>
            </a:endParaRPr>
          </a:p>
          <a:p>
            <a:pPr indent="0" lvl="0" marL="0" marR="165608" rtl="0" algn="l">
              <a:lnSpc>
                <a:spcPct val="99960"/>
              </a:lnSpc>
              <a:spcBef>
                <a:spcPts val="4866"/>
              </a:spcBef>
              <a:spcAft>
                <a:spcPts val="0"/>
              </a:spcAft>
              <a:buNone/>
            </a:pPr>
            <a:r>
              <a:t/>
            </a:r>
            <a:endParaRPr sz="20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a:solidFill>
                <a:schemeClr val="dk2"/>
              </a:solidFill>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5" name="Google Shape;145;p26"/>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46" name="Google Shape;146;p26"/>
          <p:cNvSpPr txBox="1"/>
          <p:nvPr/>
        </p:nvSpPr>
        <p:spPr>
          <a:xfrm>
            <a:off x="45250" y="52800"/>
            <a:ext cx="9027600" cy="50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Century Gothic"/>
                <a:ea typeface="Century Gothic"/>
                <a:cs typeface="Century Gothic"/>
                <a:sym typeface="Century Gothic"/>
              </a:rPr>
              <a:t>Homework </a:t>
            </a:r>
            <a:endParaRPr b="1" sz="2000">
              <a:solidFill>
                <a:schemeClr val="dk1"/>
              </a:solidFill>
              <a:latin typeface="Century Gothic"/>
              <a:ea typeface="Century Gothic"/>
              <a:cs typeface="Century Gothic"/>
              <a:sym typeface="Century Gothic"/>
            </a:endParaRPr>
          </a:p>
          <a:p>
            <a:pPr indent="0" lvl="0" marL="0" rtl="0" algn="l">
              <a:lnSpc>
                <a:spcPct val="99960"/>
              </a:lnSpc>
              <a:spcBef>
                <a:spcPts val="2466"/>
              </a:spcBef>
              <a:spcAft>
                <a:spcPts val="0"/>
              </a:spcAft>
              <a:buNone/>
            </a:pPr>
            <a:r>
              <a:rPr lang="en" sz="2000">
                <a:solidFill>
                  <a:schemeClr val="dk1"/>
                </a:solidFill>
                <a:latin typeface="Century Gothic"/>
                <a:ea typeface="Century Gothic"/>
                <a:cs typeface="Century Gothic"/>
                <a:sym typeface="Century Gothic"/>
              </a:rPr>
              <a:t>Homework should be uploaded onto Google Classroom. If you any ‘technical’  problems with Google classroom, again please let me know. I’m not the best with  technology but I will try and help you..… or find another member of staff who can! </a:t>
            </a:r>
            <a:endParaRPr sz="2000">
              <a:solidFill>
                <a:schemeClr val="dk1"/>
              </a:solidFill>
              <a:latin typeface="Century Gothic"/>
              <a:ea typeface="Century Gothic"/>
              <a:cs typeface="Century Gothic"/>
              <a:sym typeface="Century Gothic"/>
            </a:endParaRPr>
          </a:p>
          <a:p>
            <a:pPr indent="0" lvl="0" marL="0" rtl="0" algn="l">
              <a:lnSpc>
                <a:spcPct val="99960"/>
              </a:lnSpc>
              <a:spcBef>
                <a:spcPts val="2466"/>
              </a:spcBef>
              <a:spcAft>
                <a:spcPts val="0"/>
              </a:spcAft>
              <a:buNone/>
            </a:pPr>
            <a:r>
              <a:rPr lang="en" sz="2000">
                <a:solidFill>
                  <a:schemeClr val="dk1"/>
                </a:solidFill>
                <a:latin typeface="Century Gothic"/>
                <a:ea typeface="Century Gothic"/>
                <a:cs typeface="Century Gothic"/>
                <a:sym typeface="Century Gothic"/>
              </a:rPr>
              <a:t>Homework is all about pre-teaching. The majority of it will be </a:t>
            </a:r>
            <a:r>
              <a:rPr lang="en" sz="2000">
                <a:solidFill>
                  <a:schemeClr val="dk1"/>
                </a:solidFill>
                <a:latin typeface="Century Gothic"/>
                <a:ea typeface="Century Gothic"/>
                <a:cs typeface="Century Gothic"/>
                <a:sym typeface="Century Gothic"/>
              </a:rPr>
              <a:t>videos</a:t>
            </a:r>
            <a:r>
              <a:rPr lang="en" sz="2000">
                <a:solidFill>
                  <a:schemeClr val="dk1"/>
                </a:solidFill>
                <a:latin typeface="Century Gothic"/>
                <a:ea typeface="Century Gothic"/>
                <a:cs typeface="Century Gothic"/>
                <a:sym typeface="Century Gothic"/>
              </a:rPr>
              <a:t> to </a:t>
            </a:r>
            <a:r>
              <a:rPr lang="en" sz="2000">
                <a:solidFill>
                  <a:schemeClr val="dk1"/>
                </a:solidFill>
                <a:latin typeface="Century Gothic"/>
                <a:ea typeface="Century Gothic"/>
                <a:cs typeface="Century Gothic"/>
                <a:sym typeface="Century Gothic"/>
              </a:rPr>
              <a:t>watch. There will be some SPAG and maths games and a half term writing task. </a:t>
            </a:r>
            <a:r>
              <a:rPr b="1" lang="en" sz="2000">
                <a:solidFill>
                  <a:schemeClr val="dk1"/>
                </a:solidFill>
                <a:latin typeface="Century Gothic"/>
                <a:ea typeface="Century Gothic"/>
                <a:cs typeface="Century Gothic"/>
                <a:sym typeface="Century Gothic"/>
              </a:rPr>
              <a:t>Logins can be found in the front of their reading records.  </a:t>
            </a:r>
            <a:endParaRPr b="1" sz="2000">
              <a:solidFill>
                <a:schemeClr val="dk1"/>
              </a:solidFill>
              <a:latin typeface="Century Gothic"/>
              <a:ea typeface="Century Gothic"/>
              <a:cs typeface="Century Gothic"/>
              <a:sym typeface="Century Gothic"/>
            </a:endParaRPr>
          </a:p>
          <a:p>
            <a:pPr indent="0" lvl="0" marL="0" rtl="0" algn="l">
              <a:lnSpc>
                <a:spcPct val="99960"/>
              </a:lnSpc>
              <a:spcBef>
                <a:spcPts val="2466"/>
              </a:spcBef>
              <a:spcAft>
                <a:spcPts val="0"/>
              </a:spcAft>
              <a:buNone/>
            </a:pPr>
            <a:r>
              <a:rPr lang="en" sz="2000">
                <a:solidFill>
                  <a:schemeClr val="dk1"/>
                </a:solidFill>
                <a:latin typeface="Century Gothic"/>
                <a:ea typeface="Century Gothic"/>
                <a:cs typeface="Century Gothic"/>
                <a:sym typeface="Century Gothic"/>
              </a:rPr>
              <a:t>I will not be setting any projects for homework - however this term we are learning about the Great Fire of London. I will be asking children to create a  house (made out of cardboard and paper only) we will then create our own Pudding Lane and safely set fire to them - so please do not spend much time on the house! </a:t>
            </a:r>
            <a:endParaRPr sz="20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2100">
              <a:latin typeface="Century Gothic"/>
              <a:ea typeface="Century Gothic"/>
              <a:cs typeface="Century Gothic"/>
              <a:sym typeface="Century Gothic"/>
            </a:endParaRPr>
          </a:p>
          <a:p>
            <a:pPr indent="0" lvl="0" marL="0" rtl="0" algn="l">
              <a:spcBef>
                <a:spcPts val="0"/>
              </a:spcBef>
              <a:spcAft>
                <a:spcPts val="0"/>
              </a:spcAft>
              <a:buNone/>
            </a:pPr>
            <a:r>
              <a:t/>
            </a:r>
            <a:endParaRPr b="1" sz="1900">
              <a:solidFill>
                <a:schemeClr val="dk1"/>
              </a:solidFill>
              <a:latin typeface="Century Gothic"/>
              <a:ea typeface="Century Gothic"/>
              <a:cs typeface="Century Gothic"/>
              <a:sym typeface="Century Gothic"/>
            </a:endParaRPr>
          </a:p>
          <a:p>
            <a:pPr indent="0" lvl="0" marL="0" marR="165608" rtl="0" algn="l">
              <a:lnSpc>
                <a:spcPct val="99960"/>
              </a:lnSpc>
              <a:spcBef>
                <a:spcPts val="4866"/>
              </a:spcBef>
              <a:spcAft>
                <a:spcPts val="0"/>
              </a:spcAft>
              <a:buNone/>
            </a:pPr>
            <a:r>
              <a:t/>
            </a:r>
            <a:endParaRPr sz="2000">
              <a:solidFill>
                <a:schemeClr val="dk1"/>
              </a:solidFill>
              <a:latin typeface="Comic Sans MS"/>
              <a:ea typeface="Comic Sans MS"/>
              <a:cs typeface="Comic Sans MS"/>
              <a:sym typeface="Comic Sans MS"/>
            </a:endParaRPr>
          </a:p>
          <a:p>
            <a:pPr indent="0" lvl="0" marL="0" marR="165608" rtl="0" algn="l">
              <a:lnSpc>
                <a:spcPct val="99960"/>
              </a:lnSpc>
              <a:spcBef>
                <a:spcPts val="4866"/>
              </a:spcBef>
              <a:spcAft>
                <a:spcPts val="0"/>
              </a:spcAft>
              <a:buNone/>
            </a:pPr>
            <a:r>
              <a:t/>
            </a:r>
            <a:endParaRPr sz="20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a:solidFill>
                <a:schemeClr val="dk2"/>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7"/>
          <p:cNvPicPr preferRelativeResize="0"/>
          <p:nvPr/>
        </p:nvPicPr>
        <p:blipFill>
          <a:blip r:embed="rId3">
            <a:alphaModFix/>
          </a:blip>
          <a:stretch>
            <a:fillRect/>
          </a:stretch>
        </p:blipFill>
        <p:spPr>
          <a:xfrm>
            <a:off x="0" y="0"/>
            <a:ext cx="9144000" cy="5143500"/>
          </a:xfrm>
          <a:prstGeom prst="rect">
            <a:avLst/>
          </a:prstGeom>
          <a:noFill/>
          <a:ln>
            <a:noFill/>
          </a:ln>
        </p:spPr>
      </p:pic>
      <p:sp>
        <p:nvSpPr>
          <p:cNvPr id="152" name="Google Shape;152;p27"/>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53" name="Google Shape;153;p27"/>
          <p:cNvSpPr txBox="1"/>
          <p:nvPr/>
        </p:nvSpPr>
        <p:spPr>
          <a:xfrm>
            <a:off x="45250" y="52800"/>
            <a:ext cx="9027600" cy="5000100"/>
          </a:xfrm>
          <a:prstGeom prst="rect">
            <a:avLst/>
          </a:prstGeom>
          <a:noFill/>
          <a:ln>
            <a:noFill/>
          </a:ln>
        </p:spPr>
        <p:txBody>
          <a:bodyPr anchorCtr="0" anchor="t" bIns="91425" lIns="91425" spcFirstLastPara="1" rIns="91425" wrap="square" tIns="91425">
            <a:noAutofit/>
          </a:bodyPr>
          <a:lstStyle/>
          <a:p>
            <a:pPr indent="0" lvl="0" marL="0" rtl="0" algn="l">
              <a:lnSpc>
                <a:spcPct val="99960"/>
              </a:lnSpc>
              <a:spcBef>
                <a:spcPts val="2466"/>
              </a:spcBef>
              <a:spcAft>
                <a:spcPts val="0"/>
              </a:spcAft>
              <a:buNone/>
            </a:pPr>
            <a:r>
              <a:rPr b="1" lang="en" sz="2000">
                <a:solidFill>
                  <a:schemeClr val="dk1"/>
                </a:solidFill>
                <a:latin typeface="Century Gothic"/>
                <a:ea typeface="Century Gothic"/>
                <a:cs typeface="Century Gothic"/>
                <a:sym typeface="Century Gothic"/>
              </a:rPr>
              <a:t>Class Bee and Prayer Bear:</a:t>
            </a:r>
            <a:endParaRPr b="1" sz="2000">
              <a:solidFill>
                <a:schemeClr val="dk1"/>
              </a:solidFill>
              <a:latin typeface="Century Gothic"/>
              <a:ea typeface="Century Gothic"/>
              <a:cs typeface="Century Gothic"/>
              <a:sym typeface="Century Gothic"/>
            </a:endParaRPr>
          </a:p>
          <a:p>
            <a:pPr indent="0" lvl="0" marL="0" rtl="0" algn="l">
              <a:lnSpc>
                <a:spcPct val="99960"/>
              </a:lnSpc>
              <a:spcBef>
                <a:spcPts val="2466"/>
              </a:spcBef>
              <a:spcAft>
                <a:spcPts val="0"/>
              </a:spcAft>
              <a:buNone/>
            </a:pPr>
            <a:r>
              <a:rPr lang="en" sz="2000">
                <a:solidFill>
                  <a:schemeClr val="dk1"/>
                </a:solidFill>
                <a:latin typeface="Century Gothic"/>
                <a:ea typeface="Century Gothic"/>
                <a:cs typeface="Century Gothic"/>
                <a:sym typeface="Century Gothic"/>
              </a:rPr>
              <a:t>The class Bee will come home once this year. The </a:t>
            </a:r>
            <a:r>
              <a:rPr lang="en" sz="2000">
                <a:solidFill>
                  <a:schemeClr val="dk1"/>
                </a:solidFill>
                <a:latin typeface="Century Gothic"/>
                <a:ea typeface="Century Gothic"/>
                <a:cs typeface="Century Gothic"/>
                <a:sym typeface="Century Gothic"/>
              </a:rPr>
              <a:t>idea</a:t>
            </a:r>
            <a:r>
              <a:rPr lang="en" sz="2000">
                <a:solidFill>
                  <a:schemeClr val="dk1"/>
                </a:solidFill>
                <a:latin typeface="Century Gothic"/>
                <a:ea typeface="Century Gothic"/>
                <a:cs typeface="Century Gothic"/>
                <a:sym typeface="Century Gothic"/>
              </a:rPr>
              <a:t> is the children </a:t>
            </a:r>
            <a:r>
              <a:rPr lang="en" sz="2000">
                <a:solidFill>
                  <a:schemeClr val="dk1"/>
                </a:solidFill>
                <a:latin typeface="Century Gothic"/>
                <a:ea typeface="Century Gothic"/>
                <a:cs typeface="Century Gothic"/>
                <a:sym typeface="Century Gothic"/>
              </a:rPr>
              <a:t>demonstrate</a:t>
            </a:r>
            <a:r>
              <a:rPr lang="en" sz="2000">
                <a:solidFill>
                  <a:schemeClr val="dk1"/>
                </a:solidFill>
                <a:latin typeface="Century Gothic"/>
                <a:ea typeface="Century Gothic"/>
                <a:cs typeface="Century Gothic"/>
                <a:sym typeface="Century Gothic"/>
              </a:rPr>
              <a:t> one of the St Bernadette values.</a:t>
            </a:r>
            <a:endParaRPr sz="2000">
              <a:solidFill>
                <a:schemeClr val="dk1"/>
              </a:solidFill>
              <a:latin typeface="Century Gothic"/>
              <a:ea typeface="Century Gothic"/>
              <a:cs typeface="Century Gothic"/>
              <a:sym typeface="Century Gothic"/>
            </a:endParaRPr>
          </a:p>
          <a:p>
            <a:pPr indent="-355600" lvl="0" marL="457200" rtl="0" algn="l">
              <a:lnSpc>
                <a:spcPct val="99960"/>
              </a:lnSpc>
              <a:spcBef>
                <a:spcPts val="2466"/>
              </a:spcBef>
              <a:spcAft>
                <a:spcPts val="0"/>
              </a:spcAft>
              <a:buClr>
                <a:schemeClr val="dk1"/>
              </a:buClr>
              <a:buSzPts val="2000"/>
              <a:buFont typeface="Century Gothic"/>
              <a:buChar char="●"/>
            </a:pPr>
            <a:r>
              <a:rPr lang="en" sz="2000">
                <a:solidFill>
                  <a:schemeClr val="dk1"/>
                </a:solidFill>
                <a:latin typeface="Century Gothic"/>
                <a:ea typeface="Century Gothic"/>
                <a:cs typeface="Century Gothic"/>
                <a:sym typeface="Century Gothic"/>
              </a:rPr>
              <a:t>Be kind</a:t>
            </a:r>
            <a:endParaRPr sz="2000">
              <a:solidFill>
                <a:schemeClr val="dk1"/>
              </a:solidFill>
              <a:latin typeface="Century Gothic"/>
              <a:ea typeface="Century Gothic"/>
              <a:cs typeface="Century Gothic"/>
              <a:sym typeface="Century Gothic"/>
            </a:endParaRPr>
          </a:p>
          <a:p>
            <a:pPr indent="-355600" lvl="0" marL="457200" rtl="0" algn="l">
              <a:lnSpc>
                <a:spcPct val="99960"/>
              </a:lnSpc>
              <a:spcBef>
                <a:spcPts val="0"/>
              </a:spcBef>
              <a:spcAft>
                <a:spcPts val="0"/>
              </a:spcAft>
              <a:buClr>
                <a:schemeClr val="dk1"/>
              </a:buClr>
              <a:buSzPts val="2000"/>
              <a:buFont typeface="Century Gothic"/>
              <a:buChar char="●"/>
            </a:pPr>
            <a:r>
              <a:rPr lang="en" sz="2000">
                <a:solidFill>
                  <a:schemeClr val="dk1"/>
                </a:solidFill>
                <a:latin typeface="Century Gothic"/>
                <a:ea typeface="Century Gothic"/>
                <a:cs typeface="Century Gothic"/>
                <a:sym typeface="Century Gothic"/>
              </a:rPr>
              <a:t>Be motivated</a:t>
            </a:r>
            <a:endParaRPr sz="2000">
              <a:solidFill>
                <a:schemeClr val="dk1"/>
              </a:solidFill>
              <a:latin typeface="Century Gothic"/>
              <a:ea typeface="Century Gothic"/>
              <a:cs typeface="Century Gothic"/>
              <a:sym typeface="Century Gothic"/>
            </a:endParaRPr>
          </a:p>
          <a:p>
            <a:pPr indent="-355600" lvl="0" marL="457200" rtl="0" algn="l">
              <a:lnSpc>
                <a:spcPct val="99960"/>
              </a:lnSpc>
              <a:spcBef>
                <a:spcPts val="0"/>
              </a:spcBef>
              <a:spcAft>
                <a:spcPts val="0"/>
              </a:spcAft>
              <a:buClr>
                <a:schemeClr val="dk1"/>
              </a:buClr>
              <a:buSzPts val="2000"/>
              <a:buFont typeface="Century Gothic"/>
              <a:buChar char="●"/>
            </a:pPr>
            <a:r>
              <a:rPr lang="en" sz="2000">
                <a:solidFill>
                  <a:schemeClr val="dk1"/>
                </a:solidFill>
                <a:latin typeface="Century Gothic"/>
                <a:ea typeface="Century Gothic"/>
                <a:cs typeface="Century Gothic"/>
                <a:sym typeface="Century Gothic"/>
              </a:rPr>
              <a:t>Be resilient </a:t>
            </a:r>
            <a:endParaRPr sz="2000">
              <a:solidFill>
                <a:schemeClr val="dk1"/>
              </a:solidFill>
              <a:latin typeface="Century Gothic"/>
              <a:ea typeface="Century Gothic"/>
              <a:cs typeface="Century Gothic"/>
              <a:sym typeface="Century Gothic"/>
            </a:endParaRPr>
          </a:p>
          <a:p>
            <a:pPr indent="-355600" lvl="0" marL="457200" rtl="0" algn="l">
              <a:lnSpc>
                <a:spcPct val="99960"/>
              </a:lnSpc>
              <a:spcBef>
                <a:spcPts val="0"/>
              </a:spcBef>
              <a:spcAft>
                <a:spcPts val="0"/>
              </a:spcAft>
              <a:buClr>
                <a:schemeClr val="dk1"/>
              </a:buClr>
              <a:buSzPts val="2000"/>
              <a:buFont typeface="Century Gothic"/>
              <a:buChar char="●"/>
            </a:pPr>
            <a:r>
              <a:rPr lang="en" sz="2000">
                <a:solidFill>
                  <a:schemeClr val="dk1"/>
                </a:solidFill>
                <a:latin typeface="Century Gothic"/>
                <a:ea typeface="Century Gothic"/>
                <a:cs typeface="Century Gothic"/>
                <a:sym typeface="Century Gothic"/>
              </a:rPr>
              <a:t>Be respectful</a:t>
            </a:r>
            <a:endParaRPr sz="2000">
              <a:solidFill>
                <a:schemeClr val="dk1"/>
              </a:solidFill>
              <a:latin typeface="Century Gothic"/>
              <a:ea typeface="Century Gothic"/>
              <a:cs typeface="Century Gothic"/>
              <a:sym typeface="Century Gothic"/>
            </a:endParaRPr>
          </a:p>
          <a:p>
            <a:pPr indent="-355600" lvl="0" marL="457200" rtl="0" algn="l">
              <a:lnSpc>
                <a:spcPct val="99960"/>
              </a:lnSpc>
              <a:spcBef>
                <a:spcPts val="0"/>
              </a:spcBef>
              <a:spcAft>
                <a:spcPts val="0"/>
              </a:spcAft>
              <a:buClr>
                <a:schemeClr val="dk1"/>
              </a:buClr>
              <a:buSzPts val="2000"/>
              <a:buFont typeface="Century Gothic"/>
              <a:buChar char="●"/>
            </a:pPr>
            <a:r>
              <a:rPr lang="en" sz="2000">
                <a:solidFill>
                  <a:schemeClr val="dk1"/>
                </a:solidFill>
                <a:latin typeface="Century Gothic"/>
                <a:ea typeface="Century Gothic"/>
                <a:cs typeface="Century Gothic"/>
                <a:sym typeface="Century Gothic"/>
              </a:rPr>
              <a:t>Be Independent </a:t>
            </a:r>
            <a:endParaRPr sz="2000">
              <a:solidFill>
                <a:schemeClr val="dk1"/>
              </a:solidFill>
              <a:latin typeface="Century Gothic"/>
              <a:ea typeface="Century Gothic"/>
              <a:cs typeface="Century Gothic"/>
              <a:sym typeface="Century Gothic"/>
            </a:endParaRPr>
          </a:p>
          <a:p>
            <a:pPr indent="0" lvl="0" marL="0" rtl="0" algn="l">
              <a:lnSpc>
                <a:spcPct val="99960"/>
              </a:lnSpc>
              <a:spcBef>
                <a:spcPts val="2466"/>
              </a:spcBef>
              <a:spcAft>
                <a:spcPts val="0"/>
              </a:spcAft>
              <a:buNone/>
            </a:pPr>
            <a:r>
              <a:rPr lang="en" sz="2000">
                <a:solidFill>
                  <a:schemeClr val="dk1"/>
                </a:solidFill>
                <a:latin typeface="Century Gothic"/>
                <a:ea typeface="Century Gothic"/>
                <a:cs typeface="Century Gothic"/>
                <a:sym typeface="Century Gothic"/>
              </a:rPr>
              <a:t>All I ask is you take a photo and </a:t>
            </a:r>
            <a:r>
              <a:rPr lang="en" sz="2000">
                <a:solidFill>
                  <a:schemeClr val="dk1"/>
                </a:solidFill>
                <a:latin typeface="Century Gothic"/>
                <a:ea typeface="Century Gothic"/>
                <a:cs typeface="Century Gothic"/>
                <a:sym typeface="Century Gothic"/>
              </a:rPr>
              <a:t>email</a:t>
            </a:r>
            <a:r>
              <a:rPr lang="en" sz="2000">
                <a:solidFill>
                  <a:schemeClr val="dk1"/>
                </a:solidFill>
                <a:latin typeface="Century Gothic"/>
                <a:ea typeface="Century Gothic"/>
                <a:cs typeface="Century Gothic"/>
                <a:sym typeface="Century Gothic"/>
              </a:rPr>
              <a:t> it into the school office. I will print it off and the children will write about it during morning </a:t>
            </a:r>
            <a:r>
              <a:rPr lang="en" sz="2000">
                <a:solidFill>
                  <a:schemeClr val="dk1"/>
                </a:solidFill>
                <a:latin typeface="Century Gothic"/>
                <a:ea typeface="Century Gothic"/>
                <a:cs typeface="Century Gothic"/>
                <a:sym typeface="Century Gothic"/>
              </a:rPr>
              <a:t>work</a:t>
            </a:r>
            <a:r>
              <a:rPr lang="en" sz="2000">
                <a:solidFill>
                  <a:schemeClr val="dk1"/>
                </a:solidFill>
                <a:latin typeface="Century Gothic"/>
                <a:ea typeface="Century Gothic"/>
                <a:cs typeface="Century Gothic"/>
                <a:sym typeface="Century Gothic"/>
              </a:rPr>
              <a:t>. </a:t>
            </a:r>
            <a:endParaRPr sz="2000">
              <a:solidFill>
                <a:schemeClr val="dk1"/>
              </a:solidFill>
              <a:latin typeface="Century Gothic"/>
              <a:ea typeface="Century Gothic"/>
              <a:cs typeface="Century Gothic"/>
              <a:sym typeface="Century Gothic"/>
            </a:endParaRPr>
          </a:p>
          <a:p>
            <a:pPr indent="0" lvl="0" marL="0" rtl="0" algn="l">
              <a:spcBef>
                <a:spcPts val="0"/>
              </a:spcBef>
              <a:spcAft>
                <a:spcPts val="0"/>
              </a:spcAft>
              <a:buNone/>
            </a:pPr>
            <a:r>
              <a:t/>
            </a:r>
            <a:endParaRPr sz="2100">
              <a:latin typeface="Century Gothic"/>
              <a:ea typeface="Century Gothic"/>
              <a:cs typeface="Century Gothic"/>
              <a:sym typeface="Century Gothic"/>
            </a:endParaRPr>
          </a:p>
          <a:p>
            <a:pPr indent="0" lvl="0" marL="0" rtl="0" algn="l">
              <a:spcBef>
                <a:spcPts val="0"/>
              </a:spcBef>
              <a:spcAft>
                <a:spcPts val="0"/>
              </a:spcAft>
              <a:buNone/>
            </a:pPr>
            <a:r>
              <a:rPr lang="en" sz="2100">
                <a:latin typeface="Century Gothic"/>
                <a:ea typeface="Century Gothic"/>
                <a:cs typeface="Century Gothic"/>
                <a:sym typeface="Century Gothic"/>
              </a:rPr>
              <a:t>Prayer Bear: Will come home once also. </a:t>
            </a:r>
            <a:endParaRPr sz="2100">
              <a:latin typeface="Century Gothic"/>
              <a:ea typeface="Century Gothic"/>
              <a:cs typeface="Century Gothic"/>
              <a:sym typeface="Century Gothic"/>
            </a:endParaRPr>
          </a:p>
          <a:p>
            <a:pPr indent="0" lvl="0" marL="0" rtl="0" algn="l">
              <a:spcBef>
                <a:spcPts val="0"/>
              </a:spcBef>
              <a:spcAft>
                <a:spcPts val="0"/>
              </a:spcAft>
              <a:buNone/>
            </a:pPr>
            <a:r>
              <a:t/>
            </a:r>
            <a:endParaRPr b="1" sz="1900">
              <a:solidFill>
                <a:schemeClr val="dk1"/>
              </a:solidFill>
              <a:latin typeface="Century Gothic"/>
              <a:ea typeface="Century Gothic"/>
              <a:cs typeface="Century Gothic"/>
              <a:sym typeface="Century Gothic"/>
            </a:endParaRPr>
          </a:p>
          <a:p>
            <a:pPr indent="0" lvl="0" marL="0" marR="165608" rtl="0" algn="l">
              <a:lnSpc>
                <a:spcPct val="99960"/>
              </a:lnSpc>
              <a:spcBef>
                <a:spcPts val="4866"/>
              </a:spcBef>
              <a:spcAft>
                <a:spcPts val="0"/>
              </a:spcAft>
              <a:buNone/>
            </a:pPr>
            <a:r>
              <a:t/>
            </a:r>
            <a:endParaRPr sz="2000">
              <a:solidFill>
                <a:schemeClr val="dk1"/>
              </a:solidFill>
              <a:latin typeface="Comic Sans MS"/>
              <a:ea typeface="Comic Sans MS"/>
              <a:cs typeface="Comic Sans MS"/>
              <a:sym typeface="Comic Sans MS"/>
            </a:endParaRPr>
          </a:p>
          <a:p>
            <a:pPr indent="0" lvl="0" marL="0" marR="165608" rtl="0" algn="l">
              <a:lnSpc>
                <a:spcPct val="99960"/>
              </a:lnSpc>
              <a:spcBef>
                <a:spcPts val="4866"/>
              </a:spcBef>
              <a:spcAft>
                <a:spcPts val="0"/>
              </a:spcAft>
              <a:buNone/>
            </a:pPr>
            <a:r>
              <a:t/>
            </a:r>
            <a:endParaRPr sz="20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a:solidFill>
                <a:schemeClr val="dk2"/>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28"/>
          <p:cNvPicPr preferRelativeResize="0"/>
          <p:nvPr/>
        </p:nvPicPr>
        <p:blipFill>
          <a:blip r:embed="rId3">
            <a:alphaModFix/>
          </a:blip>
          <a:stretch>
            <a:fillRect/>
          </a:stretch>
        </p:blipFill>
        <p:spPr>
          <a:xfrm>
            <a:off x="0" y="0"/>
            <a:ext cx="9144000" cy="5143500"/>
          </a:xfrm>
          <a:prstGeom prst="rect">
            <a:avLst/>
          </a:prstGeom>
          <a:noFill/>
          <a:ln>
            <a:noFill/>
          </a:ln>
        </p:spPr>
      </p:pic>
      <p:sp>
        <p:nvSpPr>
          <p:cNvPr id="159" name="Google Shape;159;p28"/>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60" name="Google Shape;160;p28"/>
          <p:cNvSpPr txBox="1"/>
          <p:nvPr/>
        </p:nvSpPr>
        <p:spPr>
          <a:xfrm>
            <a:off x="45250" y="52800"/>
            <a:ext cx="9027600" cy="5000100"/>
          </a:xfrm>
          <a:prstGeom prst="rect">
            <a:avLst/>
          </a:prstGeom>
          <a:noFill/>
          <a:ln>
            <a:noFill/>
          </a:ln>
        </p:spPr>
        <p:txBody>
          <a:bodyPr anchorCtr="0" anchor="t" bIns="91425" lIns="91425" spcFirstLastPara="1" rIns="91425" wrap="square" tIns="91425">
            <a:noAutofit/>
          </a:bodyPr>
          <a:lstStyle/>
          <a:p>
            <a:pPr indent="0" lvl="0" marL="0" rtl="0" algn="l">
              <a:lnSpc>
                <a:spcPct val="99960"/>
              </a:lnSpc>
              <a:spcBef>
                <a:spcPts val="2466"/>
              </a:spcBef>
              <a:spcAft>
                <a:spcPts val="0"/>
              </a:spcAft>
              <a:buNone/>
            </a:pPr>
            <a:r>
              <a:rPr b="1" lang="en" sz="2000">
                <a:solidFill>
                  <a:schemeClr val="dk1"/>
                </a:solidFill>
                <a:latin typeface="Century Gothic"/>
                <a:ea typeface="Century Gothic"/>
                <a:cs typeface="Century Gothic"/>
                <a:sym typeface="Century Gothic"/>
              </a:rPr>
              <a:t>Behaviour: </a:t>
            </a:r>
            <a:endParaRPr b="1" sz="2000">
              <a:solidFill>
                <a:schemeClr val="dk1"/>
              </a:solidFill>
              <a:latin typeface="Century Gothic"/>
              <a:ea typeface="Century Gothic"/>
              <a:cs typeface="Century Gothic"/>
              <a:sym typeface="Century Gothic"/>
            </a:endParaRPr>
          </a:p>
          <a:p>
            <a:pPr indent="0" lvl="0" marL="0" rtl="0" algn="l">
              <a:lnSpc>
                <a:spcPct val="99960"/>
              </a:lnSpc>
              <a:spcBef>
                <a:spcPts val="2466"/>
              </a:spcBef>
              <a:spcAft>
                <a:spcPts val="0"/>
              </a:spcAft>
              <a:buNone/>
            </a:pPr>
            <a:r>
              <a:rPr lang="en" sz="2000">
                <a:solidFill>
                  <a:schemeClr val="dk1"/>
                </a:solidFill>
                <a:latin typeface="Century Gothic"/>
                <a:ea typeface="Century Gothic"/>
                <a:cs typeface="Century Gothic"/>
                <a:sym typeface="Century Gothic"/>
              </a:rPr>
              <a:t>Children will get 3 verbal warnings. If they still are not choosing to do the right thing then they will be sent to a key stage leader. </a:t>
            </a:r>
            <a:endParaRPr sz="2000">
              <a:solidFill>
                <a:schemeClr val="dk1"/>
              </a:solidFill>
              <a:latin typeface="Century Gothic"/>
              <a:ea typeface="Century Gothic"/>
              <a:cs typeface="Century Gothic"/>
              <a:sym typeface="Century Gothic"/>
            </a:endParaRPr>
          </a:p>
          <a:p>
            <a:pPr indent="0" lvl="0" marL="0" rtl="0" algn="l">
              <a:lnSpc>
                <a:spcPct val="99960"/>
              </a:lnSpc>
              <a:spcBef>
                <a:spcPts val="2466"/>
              </a:spcBef>
              <a:spcAft>
                <a:spcPts val="0"/>
              </a:spcAft>
              <a:buNone/>
            </a:pPr>
            <a:r>
              <a:rPr lang="en" sz="2000">
                <a:solidFill>
                  <a:schemeClr val="dk1"/>
                </a:solidFill>
                <a:latin typeface="Century Gothic"/>
                <a:ea typeface="Century Gothic"/>
                <a:cs typeface="Century Gothic"/>
                <a:sym typeface="Century Gothic"/>
              </a:rPr>
              <a:t>A </a:t>
            </a:r>
            <a:r>
              <a:rPr lang="en" sz="2000">
                <a:solidFill>
                  <a:schemeClr val="dk1"/>
                </a:solidFill>
                <a:latin typeface="Century Gothic"/>
                <a:ea typeface="Century Gothic"/>
                <a:cs typeface="Century Gothic"/>
                <a:sym typeface="Century Gothic"/>
              </a:rPr>
              <a:t>reflection</a:t>
            </a:r>
            <a:r>
              <a:rPr lang="en" sz="2000">
                <a:solidFill>
                  <a:schemeClr val="dk1"/>
                </a:solidFill>
                <a:latin typeface="Century Gothic"/>
                <a:ea typeface="Century Gothic"/>
                <a:cs typeface="Century Gothic"/>
                <a:sym typeface="Century Gothic"/>
              </a:rPr>
              <a:t> form is completed and the KS leader will check in with that child again throughout the week- hopefully giving lots of praise for their wonderful behaviour. </a:t>
            </a:r>
            <a:endParaRPr sz="2000">
              <a:solidFill>
                <a:schemeClr val="dk1"/>
              </a:solidFill>
              <a:latin typeface="Century Gothic"/>
              <a:ea typeface="Century Gothic"/>
              <a:cs typeface="Century Gothic"/>
              <a:sym typeface="Century Gothic"/>
            </a:endParaRPr>
          </a:p>
          <a:p>
            <a:pPr indent="0" lvl="0" marL="0" rtl="0" algn="l">
              <a:lnSpc>
                <a:spcPct val="99960"/>
              </a:lnSpc>
              <a:spcBef>
                <a:spcPts val="2466"/>
              </a:spcBef>
              <a:spcAft>
                <a:spcPts val="0"/>
              </a:spcAft>
              <a:buNone/>
            </a:pPr>
            <a:r>
              <a:rPr lang="en" sz="2000">
                <a:solidFill>
                  <a:schemeClr val="dk1"/>
                </a:solidFill>
                <a:latin typeface="Century Gothic"/>
                <a:ea typeface="Century Gothic"/>
                <a:cs typeface="Century Gothic"/>
                <a:sym typeface="Century Gothic"/>
              </a:rPr>
              <a:t>If the child continues to do the </a:t>
            </a:r>
            <a:r>
              <a:rPr lang="en" sz="2000">
                <a:solidFill>
                  <a:schemeClr val="dk1"/>
                </a:solidFill>
                <a:latin typeface="Century Gothic"/>
                <a:ea typeface="Century Gothic"/>
                <a:cs typeface="Century Gothic"/>
                <a:sym typeface="Century Gothic"/>
              </a:rPr>
              <a:t>wrong</a:t>
            </a:r>
            <a:r>
              <a:rPr lang="en" sz="2000">
                <a:solidFill>
                  <a:schemeClr val="dk1"/>
                </a:solidFill>
                <a:latin typeface="Century Gothic"/>
                <a:ea typeface="Century Gothic"/>
                <a:cs typeface="Century Gothic"/>
                <a:sym typeface="Century Gothic"/>
              </a:rPr>
              <a:t> thing that day, </a:t>
            </a:r>
            <a:r>
              <a:rPr lang="en" sz="2000">
                <a:solidFill>
                  <a:schemeClr val="dk1"/>
                </a:solidFill>
                <a:latin typeface="Century Gothic"/>
                <a:ea typeface="Century Gothic"/>
                <a:cs typeface="Century Gothic"/>
                <a:sym typeface="Century Gothic"/>
              </a:rPr>
              <a:t>then</a:t>
            </a:r>
            <a:r>
              <a:rPr lang="en" sz="2000">
                <a:solidFill>
                  <a:schemeClr val="dk1"/>
                </a:solidFill>
                <a:latin typeface="Century Gothic"/>
                <a:ea typeface="Century Gothic"/>
                <a:cs typeface="Century Gothic"/>
                <a:sym typeface="Century Gothic"/>
              </a:rPr>
              <a:t> they are sent to Ms Constantinou (SENCO) and if the behaviour continues then they are sent to the Head Teachers office.  </a:t>
            </a:r>
            <a:endParaRPr sz="2000">
              <a:solidFill>
                <a:schemeClr val="dk1"/>
              </a:solidFill>
              <a:latin typeface="Century Gothic"/>
              <a:ea typeface="Century Gothic"/>
              <a:cs typeface="Century Gothic"/>
              <a:sym typeface="Century Gothic"/>
            </a:endParaRPr>
          </a:p>
          <a:p>
            <a:pPr indent="0" lvl="0" marL="0" marR="165608" rtl="0" algn="l">
              <a:lnSpc>
                <a:spcPct val="99960"/>
              </a:lnSpc>
              <a:spcBef>
                <a:spcPts val="4866"/>
              </a:spcBef>
              <a:spcAft>
                <a:spcPts val="0"/>
              </a:spcAft>
              <a:buNone/>
            </a:pPr>
            <a:r>
              <a:t/>
            </a:r>
            <a:endParaRPr sz="2000">
              <a:solidFill>
                <a:schemeClr val="dk1"/>
              </a:solidFill>
              <a:latin typeface="Comic Sans MS"/>
              <a:ea typeface="Comic Sans MS"/>
              <a:cs typeface="Comic Sans MS"/>
              <a:sym typeface="Comic Sans MS"/>
            </a:endParaRPr>
          </a:p>
          <a:p>
            <a:pPr indent="0" lvl="0" marL="0" marR="165608" rtl="0" algn="l">
              <a:lnSpc>
                <a:spcPct val="99960"/>
              </a:lnSpc>
              <a:spcBef>
                <a:spcPts val="4866"/>
              </a:spcBef>
              <a:spcAft>
                <a:spcPts val="0"/>
              </a:spcAft>
              <a:buNone/>
            </a:pPr>
            <a:r>
              <a:t/>
            </a:r>
            <a:endParaRPr sz="20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a:solidFill>
                <a:schemeClr val="dk2"/>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9"/>
          <p:cNvPicPr preferRelativeResize="0"/>
          <p:nvPr/>
        </p:nvPicPr>
        <p:blipFill>
          <a:blip r:embed="rId3">
            <a:alphaModFix/>
          </a:blip>
          <a:stretch>
            <a:fillRect/>
          </a:stretch>
        </p:blipFill>
        <p:spPr>
          <a:xfrm>
            <a:off x="0" y="0"/>
            <a:ext cx="9144000" cy="5143500"/>
          </a:xfrm>
          <a:prstGeom prst="rect">
            <a:avLst/>
          </a:prstGeom>
          <a:noFill/>
          <a:ln>
            <a:noFill/>
          </a:ln>
        </p:spPr>
      </p:pic>
      <p:sp>
        <p:nvSpPr>
          <p:cNvPr id="166" name="Google Shape;166;p29"/>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67" name="Google Shape;167;p29"/>
          <p:cNvSpPr txBox="1"/>
          <p:nvPr/>
        </p:nvSpPr>
        <p:spPr>
          <a:xfrm>
            <a:off x="58200" y="71700"/>
            <a:ext cx="9027600" cy="5000100"/>
          </a:xfrm>
          <a:prstGeom prst="rect">
            <a:avLst/>
          </a:prstGeom>
          <a:noFill/>
          <a:ln>
            <a:noFill/>
          </a:ln>
        </p:spPr>
        <p:txBody>
          <a:bodyPr anchorCtr="0" anchor="t" bIns="91425" lIns="91425" spcFirstLastPara="1" rIns="91425" wrap="square" tIns="91425">
            <a:noAutofit/>
          </a:bodyPr>
          <a:lstStyle/>
          <a:p>
            <a:pPr indent="0" lvl="0" marL="0" marR="2331471" rtl="0" algn="l">
              <a:spcBef>
                <a:spcPts val="0"/>
              </a:spcBef>
              <a:spcAft>
                <a:spcPts val="0"/>
              </a:spcAft>
              <a:buClr>
                <a:schemeClr val="dk1"/>
              </a:buClr>
              <a:buSzPts val="1100"/>
              <a:buFont typeface="Arial"/>
              <a:buNone/>
            </a:pPr>
            <a:r>
              <a:rPr b="1" lang="en" sz="1800">
                <a:solidFill>
                  <a:schemeClr val="dk1"/>
                </a:solidFill>
                <a:latin typeface="Century Gothic"/>
                <a:ea typeface="Century Gothic"/>
                <a:cs typeface="Century Gothic"/>
                <a:sym typeface="Century Gothic"/>
              </a:rPr>
              <a:t>100 books to read before you leave St B challenge. </a:t>
            </a:r>
            <a:endParaRPr b="1" sz="1800">
              <a:solidFill>
                <a:schemeClr val="dk1"/>
              </a:solidFill>
              <a:latin typeface="Century Gothic"/>
              <a:ea typeface="Century Gothic"/>
              <a:cs typeface="Century Gothic"/>
              <a:sym typeface="Century Gothic"/>
            </a:endParaRPr>
          </a:p>
          <a:p>
            <a:pPr indent="0" lvl="0" marL="0" marR="345705" rtl="0" algn="l">
              <a:lnSpc>
                <a:spcPct val="99960"/>
              </a:lnSpc>
              <a:spcBef>
                <a:spcPts val="1871"/>
              </a:spcBef>
              <a:spcAft>
                <a:spcPts val="0"/>
              </a:spcAft>
              <a:buClr>
                <a:schemeClr val="dk1"/>
              </a:buClr>
              <a:buSzPts val="1100"/>
              <a:buFont typeface="Arial"/>
              <a:buNone/>
            </a:pPr>
            <a:r>
              <a:rPr lang="en" sz="1500">
                <a:solidFill>
                  <a:schemeClr val="dk1"/>
                </a:solidFill>
                <a:latin typeface="Century Gothic"/>
                <a:ea typeface="Century Gothic"/>
                <a:cs typeface="Century Gothic"/>
                <a:sym typeface="Century Gothic"/>
              </a:rPr>
              <a:t>In the school office area, there is a large display, showcasing the 100 books. The ideas is that the  children should strive to read all 100 books before they leave Year 6, and there are awards for  reaching the milestones of: 25 books, 50 books, 75 books, and 100 books. The children will have a  reading journey folder that will stay in school, and will follow them all the way through their  school life. </a:t>
            </a:r>
            <a:endParaRPr sz="1500">
              <a:solidFill>
                <a:schemeClr val="dk1"/>
              </a:solidFill>
              <a:latin typeface="Century Gothic"/>
              <a:ea typeface="Century Gothic"/>
              <a:cs typeface="Century Gothic"/>
              <a:sym typeface="Century Gothic"/>
            </a:endParaRPr>
          </a:p>
          <a:p>
            <a:pPr indent="0" lvl="0" marL="0" marR="488010" rtl="0" algn="l">
              <a:lnSpc>
                <a:spcPct val="99960"/>
              </a:lnSpc>
              <a:spcBef>
                <a:spcPts val="1850"/>
              </a:spcBef>
              <a:spcAft>
                <a:spcPts val="0"/>
              </a:spcAft>
              <a:buNone/>
            </a:pPr>
            <a:r>
              <a:rPr lang="en" sz="1500">
                <a:solidFill>
                  <a:schemeClr val="dk1"/>
                </a:solidFill>
                <a:latin typeface="Century Gothic"/>
                <a:ea typeface="Century Gothic"/>
                <a:cs typeface="Century Gothic"/>
                <a:sym typeface="Century Gothic"/>
              </a:rPr>
              <a:t>You will receive an email shortly with more information about the challenge, but for each book  the children read, they should complete a book review. These templates will be found in the  office, in their classrooms, on Google Classroom and on the school website. </a:t>
            </a:r>
            <a:endParaRPr sz="1500">
              <a:solidFill>
                <a:schemeClr val="dk1"/>
              </a:solidFill>
              <a:latin typeface="Century Gothic"/>
              <a:ea typeface="Century Gothic"/>
              <a:cs typeface="Century Gothic"/>
              <a:sym typeface="Century Gothic"/>
            </a:endParaRPr>
          </a:p>
          <a:p>
            <a:pPr indent="0" lvl="0" marL="0" marR="488010" rtl="0" algn="l">
              <a:lnSpc>
                <a:spcPct val="99960"/>
              </a:lnSpc>
              <a:spcBef>
                <a:spcPts val="1850"/>
              </a:spcBef>
              <a:spcAft>
                <a:spcPts val="0"/>
              </a:spcAft>
              <a:buClr>
                <a:schemeClr val="dk1"/>
              </a:buClr>
              <a:buSzPts val="1100"/>
              <a:buFont typeface="Arial"/>
              <a:buNone/>
            </a:pPr>
            <a:r>
              <a:rPr lang="en" sz="1500">
                <a:solidFill>
                  <a:schemeClr val="dk1"/>
                </a:solidFill>
                <a:latin typeface="Century Gothic"/>
                <a:ea typeface="Century Gothic"/>
                <a:cs typeface="Century Gothic"/>
                <a:sym typeface="Century Gothic"/>
              </a:rPr>
              <a:t>You can support your child in the challenge by: </a:t>
            </a:r>
            <a:endParaRPr sz="1500">
              <a:solidFill>
                <a:schemeClr val="dk1"/>
              </a:solidFill>
              <a:latin typeface="Century Gothic"/>
              <a:ea typeface="Century Gothic"/>
              <a:cs typeface="Century Gothic"/>
              <a:sym typeface="Century Gothic"/>
            </a:endParaRPr>
          </a:p>
          <a:p>
            <a:pPr indent="0" lvl="0" marL="0" marR="709940" rtl="0" algn="l">
              <a:lnSpc>
                <a:spcPct val="99960"/>
              </a:lnSpc>
              <a:spcBef>
                <a:spcPts val="50"/>
              </a:spcBef>
              <a:spcAft>
                <a:spcPts val="0"/>
              </a:spcAft>
              <a:buClr>
                <a:schemeClr val="dk1"/>
              </a:buClr>
              <a:buSzPts val="1100"/>
              <a:buFont typeface="Arial"/>
              <a:buNone/>
            </a:pPr>
            <a:r>
              <a:rPr lang="en" sz="1500">
                <a:solidFill>
                  <a:schemeClr val="dk1"/>
                </a:solidFill>
                <a:latin typeface="Century Gothic"/>
                <a:ea typeface="Century Gothic"/>
                <a:cs typeface="Century Gothic"/>
                <a:sym typeface="Century Gothic"/>
              </a:rPr>
              <a:t>● Talking to them about the challenge and encouraging them to read as many books as  possible. </a:t>
            </a:r>
            <a:endParaRPr sz="1500">
              <a:solidFill>
                <a:schemeClr val="dk1"/>
              </a:solidFill>
              <a:latin typeface="Century Gothic"/>
              <a:ea typeface="Century Gothic"/>
              <a:cs typeface="Century Gothic"/>
              <a:sym typeface="Century Gothic"/>
            </a:endParaRPr>
          </a:p>
          <a:p>
            <a:pPr indent="0" lvl="0" marL="0" rtl="0" algn="l">
              <a:spcBef>
                <a:spcPts val="50"/>
              </a:spcBef>
              <a:spcAft>
                <a:spcPts val="0"/>
              </a:spcAft>
              <a:buClr>
                <a:schemeClr val="dk1"/>
              </a:buClr>
              <a:buSzPts val="1100"/>
              <a:buFont typeface="Arial"/>
              <a:buNone/>
            </a:pPr>
            <a:r>
              <a:rPr lang="en" sz="1500">
                <a:solidFill>
                  <a:schemeClr val="dk1"/>
                </a:solidFill>
                <a:latin typeface="Century Gothic"/>
                <a:ea typeface="Century Gothic"/>
                <a:cs typeface="Century Gothic"/>
                <a:sym typeface="Century Gothic"/>
              </a:rPr>
              <a:t>● Supporting them to complete the book reviews if they need help. </a:t>
            </a:r>
            <a:endParaRPr sz="1500">
              <a:solidFill>
                <a:schemeClr val="dk1"/>
              </a:solidFill>
              <a:latin typeface="Century Gothic"/>
              <a:ea typeface="Century Gothic"/>
              <a:cs typeface="Century Gothic"/>
              <a:sym typeface="Century Gothic"/>
            </a:endParaRPr>
          </a:p>
          <a:p>
            <a:pPr indent="0" lvl="0" marL="0" marR="583194" rtl="0" algn="l">
              <a:lnSpc>
                <a:spcPct val="99960"/>
              </a:lnSpc>
              <a:spcBef>
                <a:spcPts val="50"/>
              </a:spcBef>
              <a:spcAft>
                <a:spcPts val="0"/>
              </a:spcAft>
              <a:buNone/>
            </a:pPr>
            <a:r>
              <a:rPr lang="en" sz="1500">
                <a:solidFill>
                  <a:schemeClr val="dk1"/>
                </a:solidFill>
                <a:latin typeface="Century Gothic"/>
                <a:ea typeface="Century Gothic"/>
                <a:cs typeface="Century Gothic"/>
                <a:sym typeface="Century Gothic"/>
              </a:rPr>
              <a:t>● Taking them to the local library or book shop to find some of the books on the list to read. </a:t>
            </a:r>
            <a:endParaRPr sz="1500">
              <a:solidFill>
                <a:schemeClr val="dk1"/>
              </a:solidFill>
              <a:latin typeface="Century Gothic"/>
              <a:ea typeface="Century Gothic"/>
              <a:cs typeface="Century Gothic"/>
              <a:sym typeface="Century Gothic"/>
            </a:endParaRPr>
          </a:p>
          <a:p>
            <a:pPr indent="0" lvl="0" marL="0" marR="583194" rtl="0" algn="l">
              <a:lnSpc>
                <a:spcPct val="99960"/>
              </a:lnSpc>
              <a:spcBef>
                <a:spcPts val="50"/>
              </a:spcBef>
              <a:spcAft>
                <a:spcPts val="0"/>
              </a:spcAft>
              <a:buClr>
                <a:schemeClr val="dk1"/>
              </a:buClr>
              <a:buSzPts val="1100"/>
              <a:buFont typeface="Arial"/>
              <a:buNone/>
            </a:pPr>
            <a:r>
              <a:rPr b="1" lang="en" sz="1500">
                <a:solidFill>
                  <a:schemeClr val="dk1"/>
                </a:solidFill>
                <a:latin typeface="Century Gothic"/>
                <a:ea typeface="Century Gothic"/>
                <a:cs typeface="Century Gothic"/>
                <a:sym typeface="Century Gothic"/>
              </a:rPr>
              <a:t>Any book reviews completed must be returned to their folder which is kept in school.</a:t>
            </a:r>
            <a:endParaRPr b="1" sz="1500">
              <a:solidFill>
                <a:schemeClr val="dk1"/>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30"/>
          <p:cNvPicPr preferRelativeResize="0"/>
          <p:nvPr/>
        </p:nvPicPr>
        <p:blipFill>
          <a:blip r:embed="rId3">
            <a:alphaModFix/>
          </a:blip>
          <a:stretch>
            <a:fillRect/>
          </a:stretch>
        </p:blipFill>
        <p:spPr>
          <a:xfrm>
            <a:off x="0" y="0"/>
            <a:ext cx="9144000" cy="5143500"/>
          </a:xfrm>
          <a:prstGeom prst="rect">
            <a:avLst/>
          </a:prstGeom>
          <a:noFill/>
          <a:ln>
            <a:noFill/>
          </a:ln>
        </p:spPr>
      </p:pic>
      <p:sp>
        <p:nvSpPr>
          <p:cNvPr id="173" name="Google Shape;173;p30"/>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74" name="Google Shape;174;p30"/>
          <p:cNvSpPr txBox="1"/>
          <p:nvPr/>
        </p:nvSpPr>
        <p:spPr>
          <a:xfrm>
            <a:off x="58200" y="71700"/>
            <a:ext cx="9027600" cy="50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100">
                <a:solidFill>
                  <a:schemeClr val="dk1"/>
                </a:solidFill>
                <a:latin typeface="Century Gothic"/>
                <a:ea typeface="Century Gothic"/>
                <a:cs typeface="Century Gothic"/>
                <a:sym typeface="Century Gothic"/>
              </a:rPr>
              <a:t>Going Home:  </a:t>
            </a:r>
            <a:endParaRPr b="1" sz="3100">
              <a:solidFill>
                <a:schemeClr val="dk1"/>
              </a:solidFill>
              <a:latin typeface="Century Gothic"/>
              <a:ea typeface="Century Gothic"/>
              <a:cs typeface="Century Gothic"/>
              <a:sym typeface="Century Gothic"/>
            </a:endParaRPr>
          </a:p>
          <a:p>
            <a:pPr indent="0" lvl="0" marL="0" marR="698927" rtl="0" algn="l">
              <a:lnSpc>
                <a:spcPct val="99960"/>
              </a:lnSpc>
              <a:spcBef>
                <a:spcPts val="3986"/>
              </a:spcBef>
              <a:spcAft>
                <a:spcPts val="0"/>
              </a:spcAft>
              <a:buNone/>
            </a:pPr>
            <a:r>
              <a:rPr lang="en" sz="2100">
                <a:solidFill>
                  <a:schemeClr val="dk1"/>
                </a:solidFill>
                <a:latin typeface="Century Gothic"/>
                <a:ea typeface="Century Gothic"/>
                <a:cs typeface="Century Gothic"/>
                <a:sym typeface="Century Gothic"/>
              </a:rPr>
              <a:t>Please let me know if it will be someone else other than yourself will be picking up.  </a:t>
            </a:r>
            <a:endParaRPr sz="2100">
              <a:solidFill>
                <a:schemeClr val="dk1"/>
              </a:solidFill>
              <a:latin typeface="Century Gothic"/>
              <a:ea typeface="Century Gothic"/>
              <a:cs typeface="Century Gothic"/>
              <a:sym typeface="Century Gothic"/>
            </a:endParaRPr>
          </a:p>
          <a:p>
            <a:pPr indent="0" lvl="0" marL="0" marR="443277" rtl="0" algn="l">
              <a:lnSpc>
                <a:spcPct val="99960"/>
              </a:lnSpc>
              <a:spcBef>
                <a:spcPts val="73"/>
              </a:spcBef>
              <a:spcAft>
                <a:spcPts val="0"/>
              </a:spcAft>
              <a:buNone/>
            </a:pPr>
            <a:r>
              <a:rPr lang="en" sz="2100">
                <a:solidFill>
                  <a:schemeClr val="dk1"/>
                </a:solidFill>
                <a:latin typeface="Century Gothic"/>
                <a:ea typeface="Century Gothic"/>
                <a:cs typeface="Century Gothic"/>
                <a:sym typeface="Century Gothic"/>
              </a:rPr>
              <a:t>Please don’t assume that because you may know parents in other year groups, I do because I don’t. </a:t>
            </a:r>
            <a:endParaRPr sz="2100">
              <a:solidFill>
                <a:schemeClr val="dk1"/>
              </a:solidFill>
              <a:latin typeface="Century Gothic"/>
              <a:ea typeface="Century Gothic"/>
              <a:cs typeface="Century Gothic"/>
              <a:sym typeface="Century Gothic"/>
            </a:endParaRPr>
          </a:p>
          <a:p>
            <a:pPr indent="0" lvl="0" marL="0" marR="443277" rtl="0" algn="l">
              <a:lnSpc>
                <a:spcPct val="99960"/>
              </a:lnSpc>
              <a:spcBef>
                <a:spcPts val="73"/>
              </a:spcBef>
              <a:spcAft>
                <a:spcPts val="0"/>
              </a:spcAft>
              <a:buNone/>
            </a:pPr>
            <a:r>
              <a:t/>
            </a:r>
            <a:endParaRPr sz="2100">
              <a:solidFill>
                <a:schemeClr val="dk1"/>
              </a:solidFill>
              <a:latin typeface="Century Gothic"/>
              <a:ea typeface="Century Gothic"/>
              <a:cs typeface="Century Gothic"/>
              <a:sym typeface="Century Gothic"/>
            </a:endParaRPr>
          </a:p>
          <a:p>
            <a:pPr indent="0" lvl="0" marL="0" marR="443277" rtl="0" algn="l">
              <a:lnSpc>
                <a:spcPct val="99960"/>
              </a:lnSpc>
              <a:spcBef>
                <a:spcPts val="73"/>
              </a:spcBef>
              <a:spcAft>
                <a:spcPts val="0"/>
              </a:spcAft>
              <a:buNone/>
            </a:pPr>
            <a:r>
              <a:rPr lang="en" sz="2100">
                <a:solidFill>
                  <a:schemeClr val="dk1"/>
                </a:solidFill>
                <a:latin typeface="Century Gothic"/>
                <a:ea typeface="Century Gothic"/>
                <a:cs typeface="Century Gothic"/>
                <a:sym typeface="Century Gothic"/>
              </a:rPr>
              <a:t>If your child is getting picked up by someone else, please let me know either at morning drop off or email/call the school office. If you don’t do this, I cannot let your child go home with them until I have spoken to you</a:t>
            </a:r>
            <a:r>
              <a:rPr lang="en" sz="2200">
                <a:solidFill>
                  <a:schemeClr val="dk1"/>
                </a:solidFill>
                <a:latin typeface="Century Gothic"/>
                <a:ea typeface="Century Gothic"/>
                <a:cs typeface="Century Gothic"/>
                <a:sym typeface="Century Gothic"/>
              </a:rPr>
              <a:t>.</a:t>
            </a:r>
            <a:endParaRPr b="1" sz="1800">
              <a:solidFill>
                <a:schemeClr val="dk1"/>
              </a:solidFill>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3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80" name="Google Shape;180;p31"/>
          <p:cNvSpPr txBox="1"/>
          <p:nvPr/>
        </p:nvSpPr>
        <p:spPr>
          <a:xfrm>
            <a:off x="45250" y="60325"/>
            <a:ext cx="9012600" cy="50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81" name="Google Shape;181;p31"/>
          <p:cNvSpPr txBox="1"/>
          <p:nvPr/>
        </p:nvSpPr>
        <p:spPr>
          <a:xfrm>
            <a:off x="58200" y="71700"/>
            <a:ext cx="9027600" cy="5000100"/>
          </a:xfrm>
          <a:prstGeom prst="rect">
            <a:avLst/>
          </a:prstGeom>
          <a:noFill/>
          <a:ln>
            <a:noFill/>
          </a:ln>
        </p:spPr>
        <p:txBody>
          <a:bodyPr anchorCtr="0" anchor="t" bIns="91425" lIns="91425" spcFirstLastPara="1" rIns="91425" wrap="square" tIns="91425">
            <a:noAutofit/>
          </a:bodyPr>
          <a:lstStyle/>
          <a:p>
            <a:pPr indent="0" lvl="0" marL="0" marR="443277" rtl="0" algn="l">
              <a:lnSpc>
                <a:spcPct val="99960"/>
              </a:lnSpc>
              <a:spcBef>
                <a:spcPts val="73"/>
              </a:spcBef>
              <a:spcAft>
                <a:spcPts val="0"/>
              </a:spcAft>
              <a:buNone/>
            </a:pPr>
            <a:r>
              <a:rPr lang="en" sz="3100">
                <a:solidFill>
                  <a:schemeClr val="dk1"/>
                </a:solidFill>
                <a:latin typeface="Century Gothic"/>
                <a:ea typeface="Century Gothic"/>
                <a:cs typeface="Century Gothic"/>
                <a:sym typeface="Century Gothic"/>
              </a:rPr>
              <a:t>Any questions?</a:t>
            </a:r>
            <a:endParaRPr sz="3100">
              <a:solidFill>
                <a:schemeClr val="dk1"/>
              </a:solidFill>
              <a:latin typeface="Century Gothic"/>
              <a:ea typeface="Century Gothic"/>
              <a:cs typeface="Century Gothic"/>
              <a:sym typeface="Century Gothic"/>
            </a:endParaRPr>
          </a:p>
          <a:p>
            <a:pPr indent="0" lvl="0" marL="0" marR="443277" rtl="0" algn="l">
              <a:lnSpc>
                <a:spcPct val="99960"/>
              </a:lnSpc>
              <a:spcBef>
                <a:spcPts val="73"/>
              </a:spcBef>
              <a:spcAft>
                <a:spcPts val="0"/>
              </a:spcAft>
              <a:buNone/>
            </a:pPr>
            <a:r>
              <a:t/>
            </a:r>
            <a:endParaRPr b="1" sz="3100">
              <a:solidFill>
                <a:schemeClr val="dk1"/>
              </a:solidFill>
              <a:latin typeface="Century Gothic"/>
              <a:ea typeface="Century Gothic"/>
              <a:cs typeface="Century Gothic"/>
              <a:sym typeface="Century Gothic"/>
            </a:endParaRPr>
          </a:p>
          <a:p>
            <a:pPr indent="0" lvl="0" marL="0" marR="443277" rtl="0" algn="l">
              <a:lnSpc>
                <a:spcPct val="99960"/>
              </a:lnSpc>
              <a:spcBef>
                <a:spcPts val="73"/>
              </a:spcBef>
              <a:spcAft>
                <a:spcPts val="0"/>
              </a:spcAft>
              <a:buNone/>
            </a:pPr>
            <a:r>
              <a:t/>
            </a:r>
            <a:endParaRPr b="1" sz="3100">
              <a:solidFill>
                <a:schemeClr val="dk1"/>
              </a:solidFill>
              <a:latin typeface="Century Gothic"/>
              <a:ea typeface="Century Gothic"/>
              <a:cs typeface="Century Gothic"/>
              <a:sym typeface="Century Gothic"/>
            </a:endParaRPr>
          </a:p>
        </p:txBody>
      </p:sp>
      <p:pic>
        <p:nvPicPr>
          <p:cNvPr id="182" name="Google Shape;182;p31"/>
          <p:cNvPicPr preferRelativeResize="0"/>
          <p:nvPr/>
        </p:nvPicPr>
        <p:blipFill>
          <a:blip r:embed="rId4">
            <a:alphaModFix/>
          </a:blip>
          <a:stretch>
            <a:fillRect/>
          </a:stretch>
        </p:blipFill>
        <p:spPr>
          <a:xfrm>
            <a:off x="597350" y="1064950"/>
            <a:ext cx="7734300" cy="34956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